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17" r:id="rId2"/>
    <p:sldId id="400" r:id="rId3"/>
    <p:sldId id="318" r:id="rId4"/>
    <p:sldId id="319" r:id="rId5"/>
    <p:sldId id="320" r:id="rId6"/>
    <p:sldId id="321" r:id="rId7"/>
    <p:sldId id="322" r:id="rId8"/>
    <p:sldId id="393" r:id="rId9"/>
    <p:sldId id="323" r:id="rId10"/>
    <p:sldId id="324" r:id="rId11"/>
    <p:sldId id="325" r:id="rId12"/>
    <p:sldId id="326" r:id="rId13"/>
    <p:sldId id="394" r:id="rId14"/>
    <p:sldId id="395" r:id="rId15"/>
    <p:sldId id="328" r:id="rId16"/>
    <p:sldId id="327" r:id="rId17"/>
    <p:sldId id="396" r:id="rId18"/>
    <p:sldId id="329" r:id="rId19"/>
    <p:sldId id="330" r:id="rId20"/>
    <p:sldId id="331" r:id="rId21"/>
    <p:sldId id="332" r:id="rId22"/>
    <p:sldId id="333" r:id="rId23"/>
    <p:sldId id="334" r:id="rId24"/>
    <p:sldId id="335" r:id="rId25"/>
    <p:sldId id="397" r:id="rId26"/>
    <p:sldId id="336" r:id="rId27"/>
    <p:sldId id="337" r:id="rId28"/>
    <p:sldId id="398" r:id="rId29"/>
    <p:sldId id="399" r:id="rId30"/>
    <p:sldId id="338" r:id="rId31"/>
    <p:sldId id="339" r:id="rId32"/>
    <p:sldId id="340" r:id="rId33"/>
    <p:sldId id="341" r:id="rId34"/>
    <p:sldId id="342" r:id="rId35"/>
    <p:sldId id="343" r:id="rId36"/>
    <p:sldId id="344" r:id="rId37"/>
    <p:sldId id="345" r:id="rId38"/>
    <p:sldId id="346" r:id="rId39"/>
    <p:sldId id="347" r:id="rId40"/>
    <p:sldId id="348" r:id="rId41"/>
    <p:sldId id="349" r:id="rId42"/>
    <p:sldId id="350" r:id="rId43"/>
    <p:sldId id="351" r:id="rId44"/>
    <p:sldId id="352" r:id="rId45"/>
    <p:sldId id="353" r:id="rId46"/>
    <p:sldId id="354" r:id="rId47"/>
    <p:sldId id="356" r:id="rId48"/>
    <p:sldId id="357" r:id="rId49"/>
    <p:sldId id="358" r:id="rId50"/>
    <p:sldId id="359" r:id="rId51"/>
    <p:sldId id="361" r:id="rId52"/>
    <p:sldId id="362" r:id="rId53"/>
    <p:sldId id="363" r:id="rId54"/>
    <p:sldId id="364" r:id="rId55"/>
    <p:sldId id="365" r:id="rId56"/>
    <p:sldId id="366" r:id="rId57"/>
    <p:sldId id="367" r:id="rId58"/>
    <p:sldId id="368" r:id="rId59"/>
    <p:sldId id="369" r:id="rId60"/>
    <p:sldId id="370" r:id="rId61"/>
    <p:sldId id="371" r:id="rId62"/>
    <p:sldId id="372" r:id="rId63"/>
    <p:sldId id="373" r:id="rId64"/>
    <p:sldId id="374" r:id="rId65"/>
    <p:sldId id="375" r:id="rId66"/>
    <p:sldId id="376" r:id="rId67"/>
    <p:sldId id="377" r:id="rId68"/>
    <p:sldId id="378" r:id="rId69"/>
    <p:sldId id="379" r:id="rId70"/>
    <p:sldId id="380" r:id="rId71"/>
    <p:sldId id="381" r:id="rId72"/>
    <p:sldId id="382" r:id="rId73"/>
    <p:sldId id="383" r:id="rId74"/>
    <p:sldId id="384" r:id="rId75"/>
    <p:sldId id="385" r:id="rId76"/>
    <p:sldId id="386" r:id="rId77"/>
    <p:sldId id="387" r:id="rId78"/>
    <p:sldId id="388" r:id="rId79"/>
    <p:sldId id="389" r:id="rId80"/>
    <p:sldId id="390" r:id="rId81"/>
    <p:sldId id="391" r:id="rId82"/>
    <p:sldId id="392" r:id="rId8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ＭＳ Ｐゴシック" charset="-128"/>
        <a:cs typeface="+mn-cs"/>
      </a:defRPr>
    </a:lvl1pPr>
    <a:lvl2pPr marL="457200" algn="l" rtl="0" fontAlgn="base">
      <a:spcBef>
        <a:spcPct val="0"/>
      </a:spcBef>
      <a:spcAft>
        <a:spcPct val="0"/>
      </a:spcAft>
      <a:defRPr kern="1200">
        <a:solidFill>
          <a:schemeClr val="tx1"/>
        </a:solidFill>
        <a:latin typeface="Arial" pitchFamily="34" charset="0"/>
        <a:ea typeface="ＭＳ Ｐゴシック" charset="-128"/>
        <a:cs typeface="+mn-cs"/>
      </a:defRPr>
    </a:lvl2pPr>
    <a:lvl3pPr marL="914400" algn="l" rtl="0" fontAlgn="base">
      <a:spcBef>
        <a:spcPct val="0"/>
      </a:spcBef>
      <a:spcAft>
        <a:spcPct val="0"/>
      </a:spcAft>
      <a:defRPr kern="1200">
        <a:solidFill>
          <a:schemeClr val="tx1"/>
        </a:solidFill>
        <a:latin typeface="Arial" pitchFamily="34" charset="0"/>
        <a:ea typeface="ＭＳ Ｐゴシック" charset="-128"/>
        <a:cs typeface="+mn-cs"/>
      </a:defRPr>
    </a:lvl3pPr>
    <a:lvl4pPr marL="1371600" algn="l" rtl="0" fontAlgn="base">
      <a:spcBef>
        <a:spcPct val="0"/>
      </a:spcBef>
      <a:spcAft>
        <a:spcPct val="0"/>
      </a:spcAft>
      <a:defRPr kern="1200">
        <a:solidFill>
          <a:schemeClr val="tx1"/>
        </a:solidFill>
        <a:latin typeface="Arial" pitchFamily="34" charset="0"/>
        <a:ea typeface="ＭＳ Ｐゴシック" charset="-128"/>
        <a:cs typeface="+mn-cs"/>
      </a:defRPr>
    </a:lvl4pPr>
    <a:lvl5pPr marL="1828800" algn="l" rtl="0" fontAlgn="base">
      <a:spcBef>
        <a:spcPct val="0"/>
      </a:spcBef>
      <a:spcAft>
        <a:spcPct val="0"/>
      </a:spcAft>
      <a:defRPr kern="1200">
        <a:solidFill>
          <a:schemeClr val="tx1"/>
        </a:solidFill>
        <a:latin typeface="Arial" pitchFamily="34" charset="0"/>
        <a:ea typeface="ＭＳ Ｐゴシック" charset="-128"/>
        <a:cs typeface="+mn-cs"/>
      </a:defRPr>
    </a:lvl5pPr>
    <a:lvl6pPr marL="2286000" algn="l" defTabSz="914400" rtl="0" eaLnBrk="1" latinLnBrk="0" hangingPunct="1">
      <a:defRPr kern="1200">
        <a:solidFill>
          <a:schemeClr val="tx1"/>
        </a:solidFill>
        <a:latin typeface="Arial" pitchFamily="34" charset="0"/>
        <a:ea typeface="ＭＳ Ｐゴシック" charset="-128"/>
        <a:cs typeface="+mn-cs"/>
      </a:defRPr>
    </a:lvl6pPr>
    <a:lvl7pPr marL="2743200" algn="l" defTabSz="914400" rtl="0" eaLnBrk="1" latinLnBrk="0" hangingPunct="1">
      <a:defRPr kern="1200">
        <a:solidFill>
          <a:schemeClr val="tx1"/>
        </a:solidFill>
        <a:latin typeface="Arial" pitchFamily="34" charset="0"/>
        <a:ea typeface="ＭＳ Ｐゴシック" charset="-128"/>
        <a:cs typeface="+mn-cs"/>
      </a:defRPr>
    </a:lvl7pPr>
    <a:lvl8pPr marL="3200400" algn="l" defTabSz="914400" rtl="0" eaLnBrk="1" latinLnBrk="0" hangingPunct="1">
      <a:defRPr kern="1200">
        <a:solidFill>
          <a:schemeClr val="tx1"/>
        </a:solidFill>
        <a:latin typeface="Arial" pitchFamily="34" charset="0"/>
        <a:ea typeface="ＭＳ Ｐゴシック" charset="-128"/>
        <a:cs typeface="+mn-cs"/>
      </a:defRPr>
    </a:lvl8pPr>
    <a:lvl9pPr marL="3657600" algn="l" defTabSz="914400" rtl="0" eaLnBrk="1" latinLnBrk="0" hangingPunct="1">
      <a:defRPr kern="1200">
        <a:solidFill>
          <a:schemeClr val="tx1"/>
        </a:solidFill>
        <a:latin typeface="Arial" pitchFamily="34" charset="0"/>
        <a:ea typeface="ＭＳ Ｐゴシック" charset="-128"/>
        <a:cs typeface="+mn-cs"/>
      </a:defRPr>
    </a:lvl9pPr>
  </p:defaultTextStyle>
  <p:extLst>
    <p:ext uri="{EFAFB233-063F-42B5-8137-9DF3F51BA10A}">
      <p15:sldGuideLst xmlns:p15="http://schemas.microsoft.com/office/powerpoint/2012/main">
        <p15:guide id="1" orient="horz" pos="2364">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p:cViewPr varScale="1">
        <p:scale>
          <a:sx n="121" d="100"/>
          <a:sy n="121" d="100"/>
        </p:scale>
        <p:origin x="1904" y="176"/>
      </p:cViewPr>
      <p:guideLst>
        <p:guide orient="horz" pos="2364"/>
        <p:guide pos="288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a:t>Mastertitelformat bearbeiten</a:t>
            </a:r>
          </a:p>
        </p:txBody>
      </p:sp>
      <p:sp>
        <p:nvSpPr>
          <p:cNvPr id="3" name="Untertitel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e-DE"/>
              <a:t>Master-Untertitelformat bearbeiten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2933E49-7149-4F53-82C5-1C4D99D0ABC1}" type="slidenum">
              <a:rPr lang="en-US"/>
              <a:pPr/>
              <a:t>‹Nr.›</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Vertikaler Textplatzhalt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E5CB91F-4CB3-4653-9C40-80CB5537695D}" type="slidenum">
              <a:rPr lang="en-US"/>
              <a:pPr/>
              <a:t>‹Nr.›</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a:t>Mastertitelformat bearbeiten</a:t>
            </a:r>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E92536FE-6B5B-4BE0-BC43-1789F1F098D0}" type="slidenum">
              <a:rPr lang="en-US"/>
              <a:pPr/>
              <a:t>‹Nr.›</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4B18D240-EB56-4E72-AA0C-EB97C9C8A623}" type="slidenum">
              <a:rPr lang="en-US"/>
              <a:pPr/>
              <a:t>‹Nr.›</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a:t>Mastertitelformat bearbeiten</a:t>
            </a:r>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e-DE"/>
              <a:t>Mastertextformat bearbeiten</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BC8C5A8F-E78D-4926-914E-2CED05F18AA3}" type="slidenum">
              <a:rPr lang="en-US"/>
              <a:pPr/>
              <a:t>‹Nr.›</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AC38582-A6AB-41BD-8A4B-A34EC1E3669C}" type="slidenum">
              <a:rPr lang="en-US"/>
              <a:pPr/>
              <a:t>‹Nr.›</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a:t>Mastertitelformat bearbeiten</a:t>
            </a:r>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FD732675-ACB5-4A06-8666-C91D4877EB83}" type="slidenum">
              <a:rPr lang="en-US"/>
              <a:pPr/>
              <a:t>‹Nr.›</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348C87D8-E808-4FDB-9056-786A96956735}" type="slidenum">
              <a:rPr lang="en-US"/>
              <a:pPr/>
              <a:t>‹Nr.›</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04B1B08C-039D-4D3C-890A-DFC38965FECE}" type="slidenum">
              <a:rPr lang="en-US"/>
              <a:pPr/>
              <a:t>‹Nr.›</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a:t>Mastertitelformat bearbeiten</a:t>
            </a:r>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FDB66312-8F31-4D31-AA8A-F23D0010D4F5}" type="slidenum">
              <a:rPr lang="en-US"/>
              <a:pPr/>
              <a:t>‹Nr.›</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Beschriftung">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a:t>Mastertitelformat bearbeiten</a:t>
            </a:r>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de-DE" noProof="0"/>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Mastertextformat bearbeiten</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D481E79D-3383-48CB-8036-DD856CBC8209}" type="slidenum">
              <a:rPr lang="en-US"/>
              <a:pPr/>
              <a:t>‹Nr.›</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mn-ea"/>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48382813-4AAA-467B-B0E1-878861BC91D1}" type="slidenum">
              <a:rPr lang="en-US"/>
              <a:pPr/>
              <a:t>‹Nr.›</a:t>
            </a:fld>
            <a:endParaRPr lang="en-US"/>
          </a:p>
        </p:txBody>
      </p:sp>
    </p:spTree>
  </p:cSld>
  <p:clrMap bg1="lt1" tx1="dk1" bg2="lt2" tx2="dk2" accent1="accent1" accent2="accent2" accent3="accent3" accent4="accent4" accent5="accent5" accent6="accent6" hlink="hlink" folHlink="folHlink"/>
  <p:sldLayoutIdLst>
    <p:sldLayoutId id="2147483659" r:id="rId1"/>
    <p:sldLayoutId id="2147483658" r:id="rId2"/>
    <p:sldLayoutId id="2147483657" r:id="rId3"/>
    <p:sldLayoutId id="2147483656" r:id="rId4"/>
    <p:sldLayoutId id="2147483655" r:id="rId5"/>
    <p:sldLayoutId id="2147483654" r:id="rId6"/>
    <p:sldLayoutId id="2147483653" r:id="rId7"/>
    <p:sldLayoutId id="2147483652" r:id="rId8"/>
    <p:sldLayoutId id="2147483651" r:id="rId9"/>
    <p:sldLayoutId id="2147483650" r:id="rId10"/>
    <p:sldLayoutId id="214748364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ＭＳ Ｐゴシック"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wmf"/><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wmf"/><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wmf"/><Relationship Id="rId5" Type="http://schemas.openxmlformats.org/officeDocument/2006/relationships/image" Target="../media/image75.wmf"/><Relationship Id="rId4" Type="http://schemas.openxmlformats.org/officeDocument/2006/relationships/image" Target="../media/image7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74.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 Id="rId4" Type="http://schemas.openxmlformats.org/officeDocument/2006/relationships/image" Target="../media/image119.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2249996"/>
            <a:ext cx="8229600" cy="1143000"/>
          </a:xfrm>
        </p:spPr>
        <p:txBody>
          <a:bodyPr/>
          <a:lstStyle/>
          <a:p>
            <a:pPr eaLnBrk="1" hangingPunct="1"/>
            <a:r>
              <a:rPr lang="en-US" sz="4000" dirty="0">
                <a:solidFill>
                  <a:srgbClr val="0000FF"/>
                </a:solidFill>
                <a:latin typeface="Trebuchet MS" pitchFamily="34" charset="0"/>
              </a:rPr>
              <a:t>Introduction fMRI</a:t>
            </a:r>
            <a:br>
              <a:rPr lang="en-US" sz="4000" dirty="0">
                <a:solidFill>
                  <a:srgbClr val="0000FF"/>
                </a:solidFill>
                <a:latin typeface="Trebuchet MS" pitchFamily="34" charset="0"/>
              </a:rPr>
            </a:br>
            <a:r>
              <a:rPr lang="en-US" sz="1400" dirty="0">
                <a:solidFill>
                  <a:srgbClr val="0000FF"/>
                </a:solidFill>
                <a:latin typeface="Trebuchet MS" pitchFamily="34" charset="0"/>
              </a:rPr>
              <a:t>based on FUNCTIONAL Magnetic Resonance Imaging</a:t>
            </a:r>
            <a:br>
              <a:rPr lang="en-US" sz="1400" dirty="0">
                <a:solidFill>
                  <a:srgbClr val="0000FF"/>
                </a:solidFill>
                <a:latin typeface="Trebuchet MS" pitchFamily="34" charset="0"/>
              </a:rPr>
            </a:br>
            <a:r>
              <a:rPr lang="en-US" sz="1400" dirty="0">
                <a:solidFill>
                  <a:srgbClr val="0000FF"/>
                </a:solidFill>
                <a:latin typeface="Trebuchet MS" pitchFamily="34" charset="0"/>
              </a:rPr>
              <a:t>by </a:t>
            </a:r>
            <a:r>
              <a:rPr lang="en-US" sz="1400" dirty="0" err="1">
                <a:solidFill>
                  <a:srgbClr val="0000FF"/>
                </a:solidFill>
                <a:latin typeface="Trebuchet MS" pitchFamily="34" charset="0"/>
              </a:rPr>
              <a:t>Huettel</a:t>
            </a:r>
            <a:r>
              <a:rPr lang="en-US" sz="1400" dirty="0">
                <a:solidFill>
                  <a:srgbClr val="0000FF"/>
                </a:solidFill>
                <a:latin typeface="Trebuchet MS" pitchFamily="34" charset="0"/>
              </a:rPr>
              <a:t> et al.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p:txBody>
          <a:bodyPr/>
          <a:lstStyle/>
          <a:p>
            <a:pPr eaLnBrk="1" hangingPunct="1"/>
            <a:br>
              <a:rPr lang="en-US" sz="3200">
                <a:solidFill>
                  <a:srgbClr val="0000FF"/>
                </a:solidFill>
                <a:latin typeface="Trebuchet MS" pitchFamily="34" charset="0"/>
              </a:rPr>
            </a:br>
            <a:br>
              <a:rPr lang="en-US" sz="3200">
                <a:solidFill>
                  <a:srgbClr val="0000FF"/>
                </a:solidFill>
                <a:latin typeface="Trebuchet MS" pitchFamily="34" charset="0"/>
              </a:rPr>
            </a:br>
            <a:r>
              <a:rPr lang="en-US" sz="3200">
                <a:solidFill>
                  <a:srgbClr val="0000FF"/>
                </a:solidFill>
                <a:latin typeface="Trebuchet MS" pitchFamily="34" charset="0"/>
              </a:rPr>
              <a:t>MR Safety</a:t>
            </a:r>
            <a:br>
              <a:rPr lang="en-US" sz="3200">
                <a:solidFill>
                  <a:srgbClr val="0000FF"/>
                </a:solidFill>
                <a:latin typeface="Trebuchet MS" pitchFamily="34" charset="0"/>
              </a:rPr>
            </a:br>
            <a:br>
              <a:rPr lang="en-US" sz="3200">
                <a:solidFill>
                  <a:srgbClr val="0000FF"/>
                </a:solidFill>
                <a:latin typeface="Trebuchet MS" pitchFamily="34" charset="0"/>
              </a:rPr>
            </a:br>
            <a:endParaRPr lang="en-US" sz="3200">
              <a:solidFill>
                <a:srgbClr val="0000FF"/>
              </a:solidFill>
              <a:latin typeface="Trebuchet MS" pitchFamily="34" charset="0"/>
            </a:endParaRPr>
          </a:p>
        </p:txBody>
      </p:sp>
      <p:sp>
        <p:nvSpPr>
          <p:cNvPr id="21507" name="Text Box 5"/>
          <p:cNvSpPr txBox="1">
            <a:spLocks noChangeArrowheads="1"/>
          </p:cNvSpPr>
          <p:nvPr/>
        </p:nvSpPr>
        <p:spPr bwMode="auto">
          <a:xfrm>
            <a:off x="215900" y="5046663"/>
            <a:ext cx="8594725" cy="1190625"/>
          </a:xfrm>
          <a:prstGeom prst="rect">
            <a:avLst/>
          </a:prstGeom>
          <a:noFill/>
          <a:ln w="9525">
            <a:noFill/>
            <a:miter lim="800000"/>
            <a:headEnd/>
            <a:tailEnd/>
          </a:ln>
        </p:spPr>
        <p:txBody>
          <a:bodyPr wrap="none">
            <a:spAutoFit/>
          </a:bodyPr>
          <a:lstStyle/>
          <a:p>
            <a:pPr>
              <a:buFontTx/>
              <a:buChar char="•"/>
            </a:pPr>
            <a:r>
              <a:rPr lang="de-DE"/>
              <a:t>  </a:t>
            </a:r>
            <a:r>
              <a:rPr lang="en-US"/>
              <a:t>The magnet is never switched off</a:t>
            </a:r>
            <a:r>
              <a:rPr lang="de-DE"/>
              <a:t>!</a:t>
            </a:r>
          </a:p>
          <a:p>
            <a:endParaRPr lang="de-DE"/>
          </a:p>
          <a:p>
            <a:pPr>
              <a:buFontTx/>
              <a:buChar char="•"/>
            </a:pPr>
            <a:r>
              <a:rPr lang="de-DE"/>
              <a:t>   Subjects are excluded having </a:t>
            </a:r>
            <a:r>
              <a:rPr lang="en-US"/>
              <a:t>metal implant, pacemaker, aneurysm clip, tattoos, </a:t>
            </a:r>
          </a:p>
          <a:p>
            <a:r>
              <a:rPr lang="en-US"/>
              <a:t>    foreign metal objects, neurostimulator etc. or being pregnant.</a:t>
            </a:r>
          </a:p>
        </p:txBody>
      </p:sp>
      <p:pic>
        <p:nvPicPr>
          <p:cNvPr id="21508" name="Picture 6" descr="bild"/>
          <p:cNvPicPr>
            <a:picLocks noChangeAspect="1" noChangeArrowheads="1"/>
          </p:cNvPicPr>
          <p:nvPr/>
        </p:nvPicPr>
        <p:blipFill>
          <a:blip r:embed="rId2"/>
          <a:srcRect/>
          <a:stretch>
            <a:fillRect/>
          </a:stretch>
        </p:blipFill>
        <p:spPr bwMode="auto">
          <a:xfrm>
            <a:off x="935038" y="1484313"/>
            <a:ext cx="3133725" cy="2352675"/>
          </a:xfrm>
          <a:prstGeom prst="rect">
            <a:avLst/>
          </a:prstGeom>
          <a:noFill/>
          <a:ln w="9525">
            <a:noFill/>
            <a:miter lim="800000"/>
            <a:headEnd/>
            <a:tailEnd/>
          </a:ln>
        </p:spPr>
      </p:pic>
      <p:pic>
        <p:nvPicPr>
          <p:cNvPr id="21509" name="Picture 7" descr="bild"/>
          <p:cNvPicPr>
            <a:picLocks noChangeAspect="1" noChangeArrowheads="1"/>
          </p:cNvPicPr>
          <p:nvPr/>
        </p:nvPicPr>
        <p:blipFill>
          <a:blip r:embed="rId3"/>
          <a:srcRect/>
          <a:stretch>
            <a:fillRect/>
          </a:stretch>
        </p:blipFill>
        <p:spPr bwMode="auto">
          <a:xfrm>
            <a:off x="4895850" y="2344738"/>
            <a:ext cx="2876550" cy="2166937"/>
          </a:xfrm>
          <a:prstGeom prst="rect">
            <a:avLst/>
          </a:prstGeom>
          <a:noFill/>
          <a:ln w="9525">
            <a:noFill/>
            <a:miter lim="800000"/>
            <a:headEnd/>
            <a:tailEnd/>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p:txBody>
          <a:bodyPr/>
          <a:lstStyle/>
          <a:p>
            <a:pPr eaLnBrk="1" hangingPunct="1"/>
            <a:br>
              <a:rPr lang="en-US" sz="3200">
                <a:solidFill>
                  <a:srgbClr val="0000FF"/>
                </a:solidFill>
                <a:latin typeface="Trebuchet MS" pitchFamily="34" charset="0"/>
              </a:rPr>
            </a:br>
            <a:br>
              <a:rPr lang="en-US" sz="3200">
                <a:solidFill>
                  <a:srgbClr val="0000FF"/>
                </a:solidFill>
                <a:latin typeface="Trebuchet MS" pitchFamily="34" charset="0"/>
              </a:rPr>
            </a:br>
            <a:r>
              <a:rPr lang="en-US" sz="3200">
                <a:solidFill>
                  <a:srgbClr val="0000FF"/>
                </a:solidFill>
                <a:latin typeface="Trebuchet MS" pitchFamily="34" charset="0"/>
              </a:rPr>
              <a:t>MR Signal generation</a:t>
            </a:r>
            <a:br>
              <a:rPr lang="en-US" sz="3200">
                <a:solidFill>
                  <a:srgbClr val="0000FF"/>
                </a:solidFill>
                <a:latin typeface="Trebuchet MS" pitchFamily="34" charset="0"/>
              </a:rPr>
            </a:br>
            <a:br>
              <a:rPr lang="en-US" sz="3200">
                <a:solidFill>
                  <a:srgbClr val="0000FF"/>
                </a:solidFill>
                <a:latin typeface="Trebuchet MS" pitchFamily="34" charset="0"/>
              </a:rPr>
            </a:br>
            <a:endParaRPr lang="en-US" sz="3200">
              <a:solidFill>
                <a:srgbClr val="0000FF"/>
              </a:solidFill>
              <a:latin typeface="Trebuchet MS" pitchFamily="34" charset="0"/>
            </a:endParaRPr>
          </a:p>
        </p:txBody>
      </p:sp>
      <p:pic>
        <p:nvPicPr>
          <p:cNvPr id="22531" name="Picture 4" descr="bild"/>
          <p:cNvPicPr>
            <a:picLocks noChangeAspect="1" noChangeArrowheads="1"/>
          </p:cNvPicPr>
          <p:nvPr/>
        </p:nvPicPr>
        <p:blipFill>
          <a:blip r:embed="rId2"/>
          <a:srcRect/>
          <a:stretch>
            <a:fillRect/>
          </a:stretch>
        </p:blipFill>
        <p:spPr bwMode="auto">
          <a:xfrm>
            <a:off x="2008188" y="1449388"/>
            <a:ext cx="4832350" cy="455295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pPr eaLnBrk="1" hangingPunct="1"/>
            <a:br>
              <a:rPr lang="en-US" sz="3200" dirty="0">
                <a:solidFill>
                  <a:srgbClr val="0000FF"/>
                </a:solidFill>
                <a:latin typeface="Trebuchet MS" pitchFamily="34" charset="0"/>
              </a:rPr>
            </a:br>
            <a:r>
              <a:rPr lang="en-US" sz="3200" dirty="0">
                <a:solidFill>
                  <a:srgbClr val="0000FF"/>
                </a:solidFill>
                <a:latin typeface="Trebuchet MS" pitchFamily="34" charset="0"/>
              </a:rPr>
              <a:t>Nuclear Spin</a:t>
            </a:r>
            <a:br>
              <a:rPr lang="en-US" sz="3200" dirty="0">
                <a:solidFill>
                  <a:srgbClr val="0000FF"/>
                </a:solidFill>
                <a:latin typeface="Trebuchet MS" pitchFamily="34" charset="0"/>
              </a:rPr>
            </a:br>
            <a:endParaRPr lang="en-US" sz="3200" dirty="0">
              <a:solidFill>
                <a:srgbClr val="0000FF"/>
              </a:solidFill>
              <a:latin typeface="Trebuchet MS" pitchFamily="34" charset="0"/>
            </a:endParaRPr>
          </a:p>
        </p:txBody>
      </p:sp>
      <p:sp>
        <p:nvSpPr>
          <p:cNvPr id="23556" name="Text Box 5"/>
          <p:cNvSpPr txBox="1">
            <a:spLocks noChangeArrowheads="1"/>
          </p:cNvSpPr>
          <p:nvPr/>
        </p:nvSpPr>
        <p:spPr bwMode="auto">
          <a:xfrm>
            <a:off x="714246" y="4437112"/>
            <a:ext cx="7715508" cy="1754326"/>
          </a:xfrm>
          <a:prstGeom prst="rect">
            <a:avLst/>
          </a:prstGeom>
          <a:noFill/>
          <a:ln w="9525">
            <a:noFill/>
            <a:miter lim="800000"/>
            <a:headEnd/>
            <a:tailEnd/>
          </a:ln>
        </p:spPr>
        <p:txBody>
          <a:bodyPr wrap="square">
            <a:spAutoFit/>
          </a:bodyPr>
          <a:lstStyle/>
          <a:p>
            <a:pPr marL="285750" indent="-285750">
              <a:buFont typeface="Arial" panose="020B0604020202020204" pitchFamily="34" charset="0"/>
              <a:buChar char="•"/>
            </a:pPr>
            <a:r>
              <a:rPr lang="en-US" dirty="0"/>
              <a:t>A spinning proton and a spinning bar magnet have angular momentums (J) and magnetic moments (</a:t>
            </a:r>
            <a:r>
              <a:rPr lang="el-GR" dirty="0"/>
              <a:t>μ). </a:t>
            </a:r>
            <a:r>
              <a:rPr lang="en-US" dirty="0"/>
              <a:t>The angular momentums are generated  by the spinning masses; the magnetic moment for the spinning proton  is due to the electric current, which is induced by the rotating charge. The magnetic moment for the bar magnet comes from the movement of its internal magnetic field</a:t>
            </a:r>
          </a:p>
        </p:txBody>
      </p:sp>
      <p:pic>
        <p:nvPicPr>
          <p:cNvPr id="2" name="Grafik 1">
            <a:extLst>
              <a:ext uri="{FF2B5EF4-FFF2-40B4-BE49-F238E27FC236}">
                <a16:creationId xmlns:a16="http://schemas.microsoft.com/office/drawing/2014/main" id="{BED47668-6456-1990-DE31-94103A4000D3}"/>
              </a:ext>
            </a:extLst>
          </p:cNvPr>
          <p:cNvPicPr>
            <a:picLocks noChangeAspect="1"/>
          </p:cNvPicPr>
          <p:nvPr/>
        </p:nvPicPr>
        <p:blipFill>
          <a:blip r:embed="rId2"/>
          <a:stretch>
            <a:fillRect/>
          </a:stretch>
        </p:blipFill>
        <p:spPr>
          <a:xfrm>
            <a:off x="3655110" y="1651737"/>
            <a:ext cx="1833779" cy="226367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p:txBody>
          <a:bodyPr/>
          <a:lstStyle/>
          <a:p>
            <a:pPr eaLnBrk="1" hangingPunct="1"/>
            <a:br>
              <a:rPr lang="en-US" sz="3200">
                <a:solidFill>
                  <a:srgbClr val="0000FF"/>
                </a:solidFill>
                <a:latin typeface="Trebuchet MS" pitchFamily="34" charset="0"/>
              </a:rPr>
            </a:br>
            <a:r>
              <a:rPr lang="en-US" sz="3200">
                <a:solidFill>
                  <a:srgbClr val="0000FF"/>
                </a:solidFill>
                <a:latin typeface="Trebuchet MS" pitchFamily="34" charset="0"/>
              </a:rPr>
              <a:t>Magnetic moment</a:t>
            </a:r>
            <a:br>
              <a:rPr lang="en-US" sz="3200">
                <a:solidFill>
                  <a:srgbClr val="0000FF"/>
                </a:solidFill>
                <a:latin typeface="Trebuchet MS" pitchFamily="34" charset="0"/>
              </a:rPr>
            </a:br>
            <a:endParaRPr lang="en-US" sz="3200">
              <a:solidFill>
                <a:srgbClr val="0000FF"/>
              </a:solidFill>
              <a:latin typeface="Trebuchet MS" pitchFamily="34" charset="0"/>
            </a:endParaRPr>
          </a:p>
        </p:txBody>
      </p:sp>
      <p:pic>
        <p:nvPicPr>
          <p:cNvPr id="23555" name="Picture 4" descr="bild"/>
          <p:cNvPicPr>
            <a:picLocks noChangeAspect="1" noChangeArrowheads="1"/>
          </p:cNvPicPr>
          <p:nvPr/>
        </p:nvPicPr>
        <p:blipFill>
          <a:blip r:embed="rId2"/>
          <a:srcRect/>
          <a:stretch>
            <a:fillRect/>
          </a:stretch>
        </p:blipFill>
        <p:spPr bwMode="auto">
          <a:xfrm>
            <a:off x="5040313" y="2125663"/>
            <a:ext cx="3240087" cy="2605087"/>
          </a:xfrm>
          <a:prstGeom prst="rect">
            <a:avLst/>
          </a:prstGeom>
          <a:noFill/>
          <a:ln w="9525">
            <a:noFill/>
            <a:miter lim="800000"/>
            <a:headEnd/>
            <a:tailEnd/>
          </a:ln>
        </p:spPr>
      </p:pic>
      <p:sp>
        <p:nvSpPr>
          <p:cNvPr id="23556" name="Text Box 5"/>
          <p:cNvSpPr txBox="1">
            <a:spLocks noChangeArrowheads="1"/>
          </p:cNvSpPr>
          <p:nvPr/>
        </p:nvSpPr>
        <p:spPr bwMode="auto">
          <a:xfrm>
            <a:off x="5508625" y="5373688"/>
            <a:ext cx="2813050" cy="915987"/>
          </a:xfrm>
          <a:prstGeom prst="rect">
            <a:avLst/>
          </a:prstGeom>
          <a:noFill/>
          <a:ln w="9525">
            <a:noFill/>
            <a:miter lim="800000"/>
            <a:headEnd/>
            <a:tailEnd/>
          </a:ln>
        </p:spPr>
        <p:txBody>
          <a:bodyPr wrap="none">
            <a:spAutoFit/>
          </a:bodyPr>
          <a:lstStyle/>
          <a:p>
            <a:r>
              <a:rPr lang="en-US"/>
              <a:t>In a magnetic field: </a:t>
            </a:r>
          </a:p>
          <a:p>
            <a:r>
              <a:rPr lang="en-US"/>
              <a:t>protons can take either </a:t>
            </a:r>
          </a:p>
          <a:p>
            <a:r>
              <a:rPr lang="en-US"/>
              <a:t>high- or low-energy states</a:t>
            </a:r>
          </a:p>
        </p:txBody>
      </p:sp>
      <p:pic>
        <p:nvPicPr>
          <p:cNvPr id="23557" name="Picture 6" descr="fmri-fig-03-02-0"/>
          <p:cNvPicPr>
            <a:picLocks noChangeAspect="1" noChangeArrowheads="1"/>
          </p:cNvPicPr>
          <p:nvPr/>
        </p:nvPicPr>
        <p:blipFill>
          <a:blip r:embed="rId3">
            <a:clrChange>
              <a:clrFrom>
                <a:srgbClr val="FFFFFF"/>
              </a:clrFrom>
              <a:clrTo>
                <a:srgbClr val="FFFFFF">
                  <a:alpha val="0"/>
                </a:srgbClr>
              </a:clrTo>
            </a:clrChange>
          </a:blip>
          <a:srcRect t="23691" r="53610" b="22774"/>
          <a:stretch>
            <a:fillRect/>
          </a:stretch>
        </p:blipFill>
        <p:spPr bwMode="auto">
          <a:xfrm>
            <a:off x="1295400" y="2457450"/>
            <a:ext cx="2484438" cy="2149475"/>
          </a:xfrm>
          <a:prstGeom prst="rect">
            <a:avLst/>
          </a:prstGeom>
          <a:noFill/>
          <a:ln w="9525">
            <a:noFill/>
            <a:miter lim="800000"/>
            <a:headEnd/>
            <a:tailEnd/>
          </a:ln>
        </p:spPr>
      </p:pic>
      <p:sp>
        <p:nvSpPr>
          <p:cNvPr id="23558" name="Text Box 7"/>
          <p:cNvSpPr txBox="1">
            <a:spLocks noChangeArrowheads="1"/>
          </p:cNvSpPr>
          <p:nvPr/>
        </p:nvSpPr>
        <p:spPr bwMode="auto">
          <a:xfrm>
            <a:off x="935038" y="5373688"/>
            <a:ext cx="3384550" cy="915987"/>
          </a:xfrm>
          <a:prstGeom prst="rect">
            <a:avLst/>
          </a:prstGeom>
          <a:noFill/>
          <a:ln w="9525">
            <a:noFill/>
            <a:miter lim="800000"/>
            <a:headEnd/>
            <a:tailEnd/>
          </a:ln>
        </p:spPr>
        <p:txBody>
          <a:bodyPr wrap="none">
            <a:spAutoFit/>
          </a:bodyPr>
          <a:lstStyle/>
          <a:p>
            <a:r>
              <a:rPr lang="en-US"/>
              <a:t>In the absence of a strong</a:t>
            </a:r>
          </a:p>
          <a:p>
            <a:r>
              <a:rPr lang="en-US"/>
              <a:t>magnetic field:</a:t>
            </a:r>
          </a:p>
          <a:p>
            <a:r>
              <a:rPr lang="en-US"/>
              <a:t>the spins are oriented randomly</a:t>
            </a:r>
          </a:p>
        </p:txBody>
      </p:sp>
    </p:spTree>
    <p:extLst>
      <p:ext uri="{BB962C8B-B14F-4D97-AF65-F5344CB8AC3E}">
        <p14:creationId xmlns:p14="http://schemas.microsoft.com/office/powerpoint/2010/main" val="2357428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p:txBody>
          <a:bodyPr/>
          <a:lstStyle/>
          <a:p>
            <a:pPr eaLnBrk="1" hangingPunct="1"/>
            <a:br>
              <a:rPr lang="en-US" sz="3200" dirty="0">
                <a:solidFill>
                  <a:srgbClr val="0000FF"/>
                </a:solidFill>
                <a:latin typeface="Trebuchet MS" pitchFamily="34" charset="0"/>
              </a:rPr>
            </a:br>
            <a:r>
              <a:rPr lang="en-US" sz="3200" dirty="0">
                <a:solidFill>
                  <a:srgbClr val="0000FF"/>
                </a:solidFill>
                <a:latin typeface="Trebuchet MS" pitchFamily="34" charset="0"/>
              </a:rPr>
              <a:t>Precession</a:t>
            </a:r>
            <a:br>
              <a:rPr lang="en-US" sz="3200" dirty="0">
                <a:solidFill>
                  <a:srgbClr val="0000FF"/>
                </a:solidFill>
                <a:latin typeface="Trebuchet MS" pitchFamily="34" charset="0"/>
              </a:rPr>
            </a:br>
            <a:endParaRPr lang="en-US" sz="3200" dirty="0">
              <a:solidFill>
                <a:srgbClr val="0000FF"/>
              </a:solidFill>
              <a:latin typeface="Trebuchet MS" pitchFamily="34" charset="0"/>
            </a:endParaRPr>
          </a:p>
        </p:txBody>
      </p:sp>
      <p:sp>
        <p:nvSpPr>
          <p:cNvPr id="24580" name="Text Box 6"/>
          <p:cNvSpPr txBox="1">
            <a:spLocks noChangeArrowheads="1"/>
          </p:cNvSpPr>
          <p:nvPr/>
        </p:nvSpPr>
        <p:spPr bwMode="auto">
          <a:xfrm>
            <a:off x="757630" y="4653136"/>
            <a:ext cx="7919541" cy="1200329"/>
          </a:xfrm>
          <a:prstGeom prst="rect">
            <a:avLst/>
          </a:prstGeom>
          <a:noFill/>
          <a:ln w="9525">
            <a:noFill/>
            <a:miter lim="800000"/>
            <a:headEnd/>
            <a:tailEnd/>
          </a:ln>
        </p:spPr>
        <p:txBody>
          <a:bodyPr wrap="square">
            <a:spAutoFit/>
          </a:bodyPr>
          <a:lstStyle/>
          <a:p>
            <a:pPr marL="285750" indent="-285750" algn="just">
              <a:buFont typeface="Arial" panose="020B0604020202020204" pitchFamily="34" charset="0"/>
              <a:buChar char="•"/>
            </a:pPr>
            <a:r>
              <a:rPr lang="en-US" sz="1800" b="0" i="0" u="none" strike="noStrike" baseline="0" dirty="0">
                <a:latin typeface=""/>
              </a:rPr>
              <a:t>The movement of a rotating proton or magnet within a magnetic field is similar to the movement of a top in Earth’s gravitational field, i.e., . the axis of spin itself (spin axis) wobbles around the main axis of the magnetic or gravitational field (precession axis). </a:t>
            </a:r>
            <a:endParaRPr lang="en-US" dirty="0"/>
          </a:p>
        </p:txBody>
      </p:sp>
      <p:pic>
        <p:nvPicPr>
          <p:cNvPr id="2" name="Grafik 1">
            <a:extLst>
              <a:ext uri="{FF2B5EF4-FFF2-40B4-BE49-F238E27FC236}">
                <a16:creationId xmlns:a16="http://schemas.microsoft.com/office/drawing/2014/main" id="{81993CAD-792D-79C5-5C35-51E166B7849E}"/>
              </a:ext>
            </a:extLst>
          </p:cNvPr>
          <p:cNvPicPr>
            <a:picLocks noChangeAspect="1"/>
          </p:cNvPicPr>
          <p:nvPr/>
        </p:nvPicPr>
        <p:blipFill>
          <a:blip r:embed="rId2"/>
          <a:stretch>
            <a:fillRect/>
          </a:stretch>
        </p:blipFill>
        <p:spPr>
          <a:xfrm>
            <a:off x="2591780" y="1916832"/>
            <a:ext cx="4558010" cy="2617839"/>
          </a:xfrm>
          <a:prstGeom prst="rect">
            <a:avLst/>
          </a:prstGeom>
        </p:spPr>
      </p:pic>
    </p:spTree>
    <p:extLst>
      <p:ext uri="{BB962C8B-B14F-4D97-AF65-F5344CB8AC3E}">
        <p14:creationId xmlns:p14="http://schemas.microsoft.com/office/powerpoint/2010/main" val="226817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p:txBody>
          <a:bodyPr/>
          <a:lstStyle/>
          <a:p>
            <a:pPr eaLnBrk="1" hangingPunct="1"/>
            <a:br>
              <a:rPr lang="en-US" sz="3200" dirty="0">
                <a:solidFill>
                  <a:srgbClr val="0000FF"/>
                </a:solidFill>
                <a:latin typeface="Trebuchet MS" pitchFamily="34" charset="0"/>
              </a:rPr>
            </a:br>
            <a:r>
              <a:rPr lang="en-US" sz="3200" dirty="0">
                <a:solidFill>
                  <a:srgbClr val="0000FF"/>
                </a:solidFill>
                <a:latin typeface="Trebuchet MS" pitchFamily="34" charset="0"/>
              </a:rPr>
              <a:t>Net Magnetization</a:t>
            </a:r>
            <a:br>
              <a:rPr lang="en-US" sz="3200" dirty="0">
                <a:solidFill>
                  <a:srgbClr val="0000FF"/>
                </a:solidFill>
                <a:latin typeface="Trebuchet MS" pitchFamily="34" charset="0"/>
              </a:rPr>
            </a:br>
            <a:endParaRPr lang="en-US" sz="3200" dirty="0">
              <a:solidFill>
                <a:srgbClr val="0000FF"/>
              </a:solidFill>
              <a:latin typeface="Trebuchet MS" pitchFamily="34" charset="0"/>
            </a:endParaRPr>
          </a:p>
        </p:txBody>
      </p:sp>
      <p:sp>
        <p:nvSpPr>
          <p:cNvPr id="25603" name="Rectangle 4"/>
          <p:cNvSpPr>
            <a:spLocks noChangeArrowheads="1"/>
          </p:cNvSpPr>
          <p:nvPr/>
        </p:nvSpPr>
        <p:spPr bwMode="auto">
          <a:xfrm>
            <a:off x="228600" y="1143000"/>
            <a:ext cx="685800" cy="457200"/>
          </a:xfrm>
          <a:prstGeom prst="rect">
            <a:avLst/>
          </a:prstGeom>
          <a:solidFill>
            <a:schemeClr val="bg1"/>
          </a:solidFill>
          <a:ln w="9525">
            <a:noFill/>
            <a:miter lim="800000"/>
            <a:headEnd/>
            <a:tailEnd/>
          </a:ln>
        </p:spPr>
        <p:txBody>
          <a:bodyPr wrap="none" anchor="ctr">
            <a:spAutoFit/>
          </a:bodyPr>
          <a:lstStyle/>
          <a:p>
            <a:endParaRPr lang="de-DE"/>
          </a:p>
        </p:txBody>
      </p:sp>
      <p:sp>
        <p:nvSpPr>
          <p:cNvPr id="25604" name="Rectangle 5"/>
          <p:cNvSpPr>
            <a:spLocks noChangeArrowheads="1"/>
          </p:cNvSpPr>
          <p:nvPr/>
        </p:nvSpPr>
        <p:spPr bwMode="auto">
          <a:xfrm>
            <a:off x="152400" y="3200400"/>
            <a:ext cx="685800" cy="457200"/>
          </a:xfrm>
          <a:prstGeom prst="rect">
            <a:avLst/>
          </a:prstGeom>
          <a:solidFill>
            <a:schemeClr val="bg1"/>
          </a:solidFill>
          <a:ln w="9525">
            <a:noFill/>
            <a:miter lim="800000"/>
            <a:headEnd/>
            <a:tailEnd/>
          </a:ln>
        </p:spPr>
        <p:txBody>
          <a:bodyPr wrap="none" anchor="ctr">
            <a:spAutoFit/>
          </a:bodyPr>
          <a:lstStyle/>
          <a:p>
            <a:endParaRPr lang="de-DE"/>
          </a:p>
        </p:txBody>
      </p:sp>
      <p:sp>
        <p:nvSpPr>
          <p:cNvPr id="25605" name="Rectangle 6"/>
          <p:cNvSpPr>
            <a:spLocks noChangeArrowheads="1"/>
          </p:cNvSpPr>
          <p:nvPr/>
        </p:nvSpPr>
        <p:spPr bwMode="auto">
          <a:xfrm>
            <a:off x="5146675" y="1141413"/>
            <a:ext cx="685800" cy="457200"/>
          </a:xfrm>
          <a:prstGeom prst="rect">
            <a:avLst/>
          </a:prstGeom>
          <a:solidFill>
            <a:schemeClr val="bg1"/>
          </a:solidFill>
          <a:ln w="9525">
            <a:noFill/>
            <a:miter lim="800000"/>
            <a:headEnd/>
            <a:tailEnd/>
          </a:ln>
        </p:spPr>
        <p:txBody>
          <a:bodyPr wrap="none" anchor="ctr">
            <a:spAutoFit/>
          </a:bodyPr>
          <a:lstStyle/>
          <a:p>
            <a:endParaRPr lang="de-DE"/>
          </a:p>
        </p:txBody>
      </p:sp>
      <p:sp>
        <p:nvSpPr>
          <p:cNvPr id="25606" name="Text Box 9"/>
          <p:cNvSpPr txBox="1">
            <a:spLocks noChangeArrowheads="1"/>
          </p:cNvSpPr>
          <p:nvPr/>
        </p:nvSpPr>
        <p:spPr bwMode="auto">
          <a:xfrm>
            <a:off x="593725" y="4283839"/>
            <a:ext cx="7956550" cy="2862322"/>
          </a:xfrm>
          <a:prstGeom prst="rect">
            <a:avLst/>
          </a:prstGeom>
          <a:noFill/>
          <a:ln w="9525">
            <a:noFill/>
            <a:miter lim="800000"/>
            <a:headEnd/>
            <a:tailEnd/>
          </a:ln>
        </p:spPr>
        <p:txBody>
          <a:bodyPr>
            <a:spAutoFit/>
          </a:bodyPr>
          <a:lstStyle/>
          <a:p>
            <a:pPr eaLnBrk="0" hangingPunct="0">
              <a:spcBef>
                <a:spcPct val="50000"/>
              </a:spcBef>
              <a:buFontTx/>
              <a:buChar char="•"/>
            </a:pPr>
            <a:r>
              <a:rPr lang="en-US" dirty="0">
                <a:latin typeface="Trebuchet MS" pitchFamily="34" charset="0"/>
              </a:rPr>
              <a:t>   Small B0 produces small net magnetization </a:t>
            </a:r>
          </a:p>
          <a:p>
            <a:pPr eaLnBrk="0" hangingPunct="0">
              <a:spcBef>
                <a:spcPct val="50000"/>
              </a:spcBef>
              <a:buFontTx/>
              <a:buChar char="•"/>
            </a:pPr>
            <a:r>
              <a:rPr lang="en-US" dirty="0">
                <a:latin typeface="Trebuchet MS" pitchFamily="34" charset="0"/>
              </a:rPr>
              <a:t>   Thermal motions try to randomize alignment of proton magnets</a:t>
            </a:r>
            <a:endParaRPr lang="de-DE" dirty="0">
              <a:latin typeface="Trebuchet MS" pitchFamily="34" charset="0"/>
            </a:endParaRPr>
          </a:p>
          <a:p>
            <a:pPr eaLnBrk="0" hangingPunct="0">
              <a:spcBef>
                <a:spcPct val="50000"/>
              </a:spcBef>
              <a:buFontTx/>
              <a:buChar char="•"/>
            </a:pPr>
            <a:r>
              <a:rPr lang="en-US" dirty="0">
                <a:latin typeface="Trebuchet MS" pitchFamily="34" charset="0"/>
              </a:rPr>
              <a:t>   Larger B0 produces larger net magnetization, lined up with B0</a:t>
            </a:r>
          </a:p>
          <a:p>
            <a:pPr eaLnBrk="0" hangingPunct="0">
              <a:spcBef>
                <a:spcPct val="50000"/>
              </a:spcBef>
              <a:buFontTx/>
              <a:buChar char="•"/>
            </a:pPr>
            <a:r>
              <a:rPr lang="en-US" dirty="0">
                <a:latin typeface="Trebuchet MS" pitchFamily="34" charset="0"/>
              </a:rPr>
              <a:t>   At room temperature, the population ratio is roughly 100,000 to</a:t>
            </a:r>
          </a:p>
          <a:p>
            <a:pPr eaLnBrk="0" hangingPunct="0">
              <a:spcBef>
                <a:spcPct val="50000"/>
              </a:spcBef>
            </a:pPr>
            <a:r>
              <a:rPr lang="en-US" dirty="0">
                <a:latin typeface="Trebuchet MS" pitchFamily="34" charset="0"/>
              </a:rPr>
              <a:t>    100,006 per Tesla of B0</a:t>
            </a:r>
          </a:p>
          <a:p>
            <a:pPr eaLnBrk="0" hangingPunct="0">
              <a:spcBef>
                <a:spcPct val="50000"/>
              </a:spcBef>
            </a:pPr>
            <a:endParaRPr lang="en-US" dirty="0">
              <a:latin typeface="Trebuchet MS" pitchFamily="34" charset="0"/>
            </a:endParaRPr>
          </a:p>
          <a:p>
            <a:pPr eaLnBrk="0" hangingPunct="0">
              <a:spcBef>
                <a:spcPct val="50000"/>
              </a:spcBef>
            </a:pPr>
            <a:endParaRPr lang="el-GR" dirty="0">
              <a:latin typeface="Trebuchet MS" pitchFamily="34" charset="0"/>
            </a:endParaRPr>
          </a:p>
        </p:txBody>
      </p:sp>
      <p:sp>
        <p:nvSpPr>
          <p:cNvPr id="25607" name="Rectangle 10"/>
          <p:cNvSpPr>
            <a:spLocks noChangeArrowheads="1"/>
          </p:cNvSpPr>
          <p:nvPr/>
        </p:nvSpPr>
        <p:spPr bwMode="auto">
          <a:xfrm>
            <a:off x="5257800" y="1219200"/>
            <a:ext cx="476250" cy="190500"/>
          </a:xfrm>
          <a:prstGeom prst="rect">
            <a:avLst/>
          </a:prstGeom>
          <a:solidFill>
            <a:schemeClr val="bg1"/>
          </a:solidFill>
          <a:ln w="9525">
            <a:noFill/>
            <a:miter lim="800000"/>
            <a:headEnd/>
            <a:tailEnd/>
          </a:ln>
        </p:spPr>
        <p:txBody>
          <a:bodyPr wrap="none" anchor="ctr">
            <a:spAutoFit/>
          </a:bodyPr>
          <a:lstStyle/>
          <a:p>
            <a:endParaRPr lang="de-DE"/>
          </a:p>
        </p:txBody>
      </p:sp>
      <p:pic>
        <p:nvPicPr>
          <p:cNvPr id="2" name="Grafik 1">
            <a:extLst>
              <a:ext uri="{FF2B5EF4-FFF2-40B4-BE49-F238E27FC236}">
                <a16:creationId xmlns:a16="http://schemas.microsoft.com/office/drawing/2014/main" id="{1682BDDA-2814-BA2D-534D-D87F3135A25E}"/>
              </a:ext>
            </a:extLst>
          </p:cNvPr>
          <p:cNvPicPr>
            <a:picLocks noChangeAspect="1"/>
          </p:cNvPicPr>
          <p:nvPr/>
        </p:nvPicPr>
        <p:blipFill>
          <a:blip r:embed="rId2"/>
          <a:stretch>
            <a:fillRect/>
          </a:stretch>
        </p:blipFill>
        <p:spPr>
          <a:xfrm>
            <a:off x="3639795" y="1609174"/>
            <a:ext cx="1864410" cy="233051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p:txBody>
          <a:bodyPr/>
          <a:lstStyle/>
          <a:p>
            <a:pPr eaLnBrk="1" hangingPunct="1"/>
            <a:br>
              <a:rPr lang="en-US" sz="3200" dirty="0">
                <a:solidFill>
                  <a:srgbClr val="0000FF"/>
                </a:solidFill>
                <a:latin typeface="Trebuchet MS" pitchFamily="34" charset="0"/>
              </a:rPr>
            </a:br>
            <a:r>
              <a:rPr lang="en-US" sz="3200" dirty="0">
                <a:solidFill>
                  <a:srgbClr val="0000FF"/>
                </a:solidFill>
                <a:latin typeface="Trebuchet MS" pitchFamily="34" charset="0"/>
              </a:rPr>
              <a:t>Excitation of a Spin System</a:t>
            </a:r>
            <a:br>
              <a:rPr lang="en-US" sz="3200" dirty="0">
                <a:solidFill>
                  <a:srgbClr val="0000FF"/>
                </a:solidFill>
                <a:latin typeface="Trebuchet MS" pitchFamily="34" charset="0"/>
              </a:rPr>
            </a:br>
            <a:endParaRPr lang="en-US" sz="3200" dirty="0">
              <a:solidFill>
                <a:srgbClr val="0000FF"/>
              </a:solidFill>
              <a:latin typeface="Trebuchet MS" pitchFamily="34" charset="0"/>
            </a:endParaRPr>
          </a:p>
        </p:txBody>
      </p:sp>
      <p:pic>
        <p:nvPicPr>
          <p:cNvPr id="24579" name="Picture 5"/>
          <p:cNvPicPr>
            <a:picLocks noChangeAspect="1" noChangeArrowheads="1"/>
          </p:cNvPicPr>
          <p:nvPr/>
        </p:nvPicPr>
        <p:blipFill>
          <a:blip r:embed="rId2"/>
          <a:srcRect/>
          <a:stretch>
            <a:fillRect/>
          </a:stretch>
        </p:blipFill>
        <p:spPr bwMode="auto">
          <a:xfrm>
            <a:off x="2951163" y="1665288"/>
            <a:ext cx="3167062" cy="2892425"/>
          </a:xfrm>
          <a:prstGeom prst="rect">
            <a:avLst/>
          </a:prstGeom>
          <a:noFill/>
          <a:ln w="9525">
            <a:noFill/>
            <a:miter lim="800000"/>
            <a:headEnd/>
            <a:tailEnd/>
          </a:ln>
        </p:spPr>
      </p:pic>
      <p:sp>
        <p:nvSpPr>
          <p:cNvPr id="24580" name="Text Box 6"/>
          <p:cNvSpPr txBox="1">
            <a:spLocks noChangeArrowheads="1"/>
          </p:cNvSpPr>
          <p:nvPr/>
        </p:nvSpPr>
        <p:spPr bwMode="auto">
          <a:xfrm>
            <a:off x="396875" y="4868863"/>
            <a:ext cx="8277225" cy="1465262"/>
          </a:xfrm>
          <a:prstGeom prst="rect">
            <a:avLst/>
          </a:prstGeom>
          <a:noFill/>
          <a:ln w="9525">
            <a:noFill/>
            <a:miter lim="800000"/>
            <a:headEnd/>
            <a:tailEnd/>
          </a:ln>
        </p:spPr>
        <p:txBody>
          <a:bodyPr wrap="none">
            <a:spAutoFit/>
          </a:bodyPr>
          <a:lstStyle/>
          <a:p>
            <a:pPr>
              <a:buFontTx/>
              <a:buChar char="•"/>
            </a:pPr>
            <a:r>
              <a:rPr lang="de-DE" dirty="0"/>
              <a:t>   More </a:t>
            </a:r>
            <a:r>
              <a:rPr lang="de-DE" dirty="0" err="1"/>
              <a:t>spins</a:t>
            </a:r>
            <a:r>
              <a:rPr lang="de-DE" dirty="0"/>
              <a:t> in an external </a:t>
            </a:r>
            <a:r>
              <a:rPr lang="de-DE" dirty="0" err="1"/>
              <a:t>magnetic</a:t>
            </a:r>
            <a:r>
              <a:rPr lang="de-DE" dirty="0"/>
              <a:t> </a:t>
            </a:r>
            <a:r>
              <a:rPr lang="de-DE" dirty="0" err="1"/>
              <a:t>field</a:t>
            </a:r>
            <a:r>
              <a:rPr lang="de-DE" dirty="0"/>
              <a:t> will </a:t>
            </a:r>
            <a:r>
              <a:rPr lang="de-DE" dirty="0" err="1"/>
              <a:t>be</a:t>
            </a:r>
            <a:r>
              <a:rPr lang="de-DE" dirty="0"/>
              <a:t> at a </a:t>
            </a:r>
            <a:r>
              <a:rPr lang="de-DE" dirty="0" err="1"/>
              <a:t>low-energy</a:t>
            </a:r>
            <a:r>
              <a:rPr lang="de-DE" dirty="0"/>
              <a:t> </a:t>
            </a:r>
            <a:r>
              <a:rPr lang="de-DE" dirty="0" err="1"/>
              <a:t>level</a:t>
            </a:r>
            <a:endParaRPr lang="de-DE" dirty="0"/>
          </a:p>
          <a:p>
            <a:pPr>
              <a:buFontTx/>
              <a:buChar char="•"/>
            </a:pPr>
            <a:endParaRPr lang="de-DE" dirty="0"/>
          </a:p>
          <a:p>
            <a:pPr>
              <a:buFontTx/>
              <a:buChar char="•"/>
            </a:pPr>
            <a:r>
              <a:rPr lang="de-DE" dirty="0"/>
              <a:t>   </a:t>
            </a:r>
            <a:r>
              <a:rPr lang="de-DE" dirty="0" err="1"/>
              <a:t>Excitation</a:t>
            </a:r>
            <a:r>
              <a:rPr lang="de-DE" dirty="0"/>
              <a:t> pulse </a:t>
            </a:r>
            <a:r>
              <a:rPr lang="de-DE" dirty="0" err="1"/>
              <a:t>is</a:t>
            </a:r>
            <a:r>
              <a:rPr lang="de-DE" dirty="0"/>
              <a:t> </a:t>
            </a:r>
            <a:r>
              <a:rPr lang="de-DE" dirty="0" err="1"/>
              <a:t>applied</a:t>
            </a:r>
            <a:r>
              <a:rPr lang="de-DE" dirty="0"/>
              <a:t> and </a:t>
            </a:r>
            <a:r>
              <a:rPr lang="de-DE" dirty="0" err="1"/>
              <a:t>some</a:t>
            </a:r>
            <a:r>
              <a:rPr lang="de-DE" dirty="0"/>
              <a:t> </a:t>
            </a:r>
            <a:r>
              <a:rPr lang="de-DE" dirty="0" err="1"/>
              <a:t>spines</a:t>
            </a:r>
            <a:r>
              <a:rPr lang="de-DE" dirty="0"/>
              <a:t> will jump </a:t>
            </a:r>
            <a:r>
              <a:rPr lang="de-DE" dirty="0" err="1"/>
              <a:t>to</a:t>
            </a:r>
            <a:r>
              <a:rPr lang="de-DE" dirty="0"/>
              <a:t> </a:t>
            </a:r>
            <a:r>
              <a:rPr lang="de-DE" dirty="0" err="1"/>
              <a:t>the</a:t>
            </a:r>
            <a:r>
              <a:rPr lang="de-DE" dirty="0"/>
              <a:t> high-</a:t>
            </a:r>
            <a:r>
              <a:rPr lang="de-DE" dirty="0" err="1"/>
              <a:t>energy</a:t>
            </a:r>
            <a:r>
              <a:rPr lang="de-DE" dirty="0"/>
              <a:t> </a:t>
            </a:r>
            <a:r>
              <a:rPr lang="de-DE" dirty="0" err="1"/>
              <a:t>state</a:t>
            </a:r>
            <a:endParaRPr lang="de-DE" dirty="0"/>
          </a:p>
          <a:p>
            <a:endParaRPr lang="de-DE" dirty="0"/>
          </a:p>
          <a:p>
            <a:pPr>
              <a:buFontTx/>
              <a:buChar char="•"/>
            </a:pPr>
            <a:r>
              <a:rPr lang="de-DE" dirty="0"/>
              <a:t>   High-</a:t>
            </a:r>
            <a:r>
              <a:rPr lang="de-DE" dirty="0" err="1"/>
              <a:t>energy</a:t>
            </a:r>
            <a:r>
              <a:rPr lang="de-DE" dirty="0"/>
              <a:t> </a:t>
            </a:r>
            <a:r>
              <a:rPr lang="de-DE" dirty="0" err="1"/>
              <a:t>spins</a:t>
            </a:r>
            <a:r>
              <a:rPr lang="de-DE" dirty="0"/>
              <a:t> will </a:t>
            </a:r>
            <a:r>
              <a:rPr lang="de-DE" dirty="0" err="1"/>
              <a:t>return</a:t>
            </a:r>
            <a:r>
              <a:rPr lang="de-DE" dirty="0"/>
              <a:t> </a:t>
            </a:r>
            <a:r>
              <a:rPr lang="de-DE" dirty="0" err="1"/>
              <a:t>to</a:t>
            </a:r>
            <a:r>
              <a:rPr lang="de-DE" dirty="0"/>
              <a:t> </a:t>
            </a:r>
            <a:r>
              <a:rPr lang="de-DE" dirty="0" err="1"/>
              <a:t>the</a:t>
            </a:r>
            <a:r>
              <a:rPr lang="de-DE" dirty="0"/>
              <a:t> </a:t>
            </a:r>
            <a:r>
              <a:rPr lang="de-DE" dirty="0" err="1"/>
              <a:t>low</a:t>
            </a:r>
            <a:r>
              <a:rPr lang="de-DE" dirty="0"/>
              <a:t> </a:t>
            </a:r>
            <a:r>
              <a:rPr lang="de-DE" dirty="0" err="1"/>
              <a:t>energy</a:t>
            </a:r>
            <a:r>
              <a:rPr lang="de-DE" dirty="0"/>
              <a:t> </a:t>
            </a:r>
            <a:r>
              <a:rPr lang="de-DE" dirty="0" err="1"/>
              <a:t>state</a:t>
            </a:r>
            <a:r>
              <a:rPr lang="de-DE" dirty="0"/>
              <a:t> (</a:t>
            </a:r>
            <a:r>
              <a:rPr lang="de-DE" dirty="0" err="1"/>
              <a:t>relaxation</a:t>
            </a:r>
            <a:r>
              <a:rPr lang="de-DE" dirty="0"/>
              <a:t>)</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p:txBody>
          <a:bodyPr/>
          <a:lstStyle/>
          <a:p>
            <a:pPr eaLnBrk="1" hangingPunct="1"/>
            <a:br>
              <a:rPr lang="en-US" sz="3200" dirty="0">
                <a:solidFill>
                  <a:srgbClr val="0000FF"/>
                </a:solidFill>
                <a:latin typeface="Trebuchet MS" pitchFamily="34" charset="0"/>
              </a:rPr>
            </a:br>
            <a:r>
              <a:rPr lang="en-US" sz="3200" dirty="0">
                <a:solidFill>
                  <a:srgbClr val="0000FF"/>
                </a:solidFill>
                <a:latin typeface="Trebuchet MS" pitchFamily="34" charset="0"/>
              </a:rPr>
              <a:t>Excitation of a Spin System</a:t>
            </a:r>
            <a:br>
              <a:rPr lang="en-US" sz="3200" dirty="0">
                <a:solidFill>
                  <a:srgbClr val="0000FF"/>
                </a:solidFill>
                <a:latin typeface="Trebuchet MS" pitchFamily="34" charset="0"/>
              </a:rPr>
            </a:br>
            <a:endParaRPr lang="en-US" sz="3200" dirty="0">
              <a:solidFill>
                <a:srgbClr val="0000FF"/>
              </a:solidFill>
              <a:latin typeface="Trebuchet MS" pitchFamily="34" charset="0"/>
            </a:endParaRPr>
          </a:p>
        </p:txBody>
      </p:sp>
      <p:sp>
        <p:nvSpPr>
          <p:cNvPr id="24580" name="Text Box 6"/>
          <p:cNvSpPr txBox="1">
            <a:spLocks noChangeArrowheads="1"/>
          </p:cNvSpPr>
          <p:nvPr/>
        </p:nvSpPr>
        <p:spPr bwMode="auto">
          <a:xfrm>
            <a:off x="846255" y="4869160"/>
            <a:ext cx="7451489" cy="1200329"/>
          </a:xfrm>
          <a:prstGeom prst="rect">
            <a:avLst/>
          </a:prstGeom>
          <a:noFill/>
          <a:ln w="9525">
            <a:noFill/>
            <a:miter lim="800000"/>
            <a:headEnd/>
            <a:tailEnd/>
          </a:ln>
        </p:spPr>
        <p:txBody>
          <a:bodyPr wrap="square">
            <a:spAutoFit/>
          </a:bodyPr>
          <a:lstStyle/>
          <a:p>
            <a:pPr algn="just">
              <a:buFontTx/>
              <a:buChar char="•"/>
            </a:pPr>
            <a:r>
              <a:rPr lang="en-US" dirty="0"/>
              <a:t> The delivery of an excitation pulse (B1) causes the longitudinal magnetization (M) to be tipped into the transverse plane. The longitudinal net magnetization would trace out a complex wobbling path as it rotates downward to the transverse plane</a:t>
            </a:r>
          </a:p>
        </p:txBody>
      </p:sp>
      <p:pic>
        <p:nvPicPr>
          <p:cNvPr id="2" name="Grafik 1">
            <a:extLst>
              <a:ext uri="{FF2B5EF4-FFF2-40B4-BE49-F238E27FC236}">
                <a16:creationId xmlns:a16="http://schemas.microsoft.com/office/drawing/2014/main" id="{4AE003BF-16B2-CB7B-047B-7D45AD4B1595}"/>
              </a:ext>
            </a:extLst>
          </p:cNvPr>
          <p:cNvPicPr>
            <a:picLocks noChangeAspect="1"/>
          </p:cNvPicPr>
          <p:nvPr/>
        </p:nvPicPr>
        <p:blipFill>
          <a:blip r:embed="rId2"/>
          <a:stretch>
            <a:fillRect/>
          </a:stretch>
        </p:blipFill>
        <p:spPr>
          <a:xfrm>
            <a:off x="3192997" y="1592796"/>
            <a:ext cx="2758005" cy="2876205"/>
          </a:xfrm>
          <a:prstGeom prst="rect">
            <a:avLst/>
          </a:prstGeom>
        </p:spPr>
      </p:pic>
    </p:spTree>
    <p:extLst>
      <p:ext uri="{BB962C8B-B14F-4D97-AF65-F5344CB8AC3E}">
        <p14:creationId xmlns:p14="http://schemas.microsoft.com/office/powerpoint/2010/main" val="1572275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p:txBody>
          <a:bodyPr/>
          <a:lstStyle/>
          <a:p>
            <a:pPr eaLnBrk="1" hangingPunct="1"/>
            <a:br>
              <a:rPr lang="en-US" sz="3200" dirty="0">
                <a:solidFill>
                  <a:srgbClr val="0000FF"/>
                </a:solidFill>
                <a:latin typeface="Trebuchet MS" pitchFamily="34" charset="0"/>
              </a:rPr>
            </a:br>
            <a:r>
              <a:rPr lang="en-US" sz="3200" dirty="0">
                <a:solidFill>
                  <a:srgbClr val="0000FF"/>
                </a:solidFill>
                <a:latin typeface="Trebuchet MS" pitchFamily="34" charset="0"/>
              </a:rPr>
              <a:t>Signal Reception</a:t>
            </a:r>
            <a:br>
              <a:rPr lang="en-US" sz="3200" dirty="0">
                <a:solidFill>
                  <a:srgbClr val="0000FF"/>
                </a:solidFill>
                <a:latin typeface="Trebuchet MS" pitchFamily="34" charset="0"/>
              </a:rPr>
            </a:br>
            <a:endParaRPr lang="en-US" sz="3200" dirty="0">
              <a:solidFill>
                <a:srgbClr val="0000FF"/>
              </a:solidFill>
              <a:latin typeface="Trebuchet MS" pitchFamily="34" charset="0"/>
            </a:endParaRPr>
          </a:p>
        </p:txBody>
      </p:sp>
      <p:pic>
        <p:nvPicPr>
          <p:cNvPr id="26627" name="Picture 4" descr="fmri-fig-03-17-0"/>
          <p:cNvPicPr>
            <a:picLocks noChangeAspect="1" noChangeArrowheads="1"/>
          </p:cNvPicPr>
          <p:nvPr/>
        </p:nvPicPr>
        <p:blipFill>
          <a:blip r:embed="rId2">
            <a:clrChange>
              <a:clrFrom>
                <a:srgbClr val="FFFFFF"/>
              </a:clrFrom>
              <a:clrTo>
                <a:srgbClr val="FFFFFF">
                  <a:alpha val="0"/>
                </a:srgbClr>
              </a:clrTo>
            </a:clrChange>
          </a:blip>
          <a:srcRect l="15459" r="16264" b="5367"/>
          <a:stretch>
            <a:fillRect/>
          </a:stretch>
        </p:blipFill>
        <p:spPr bwMode="auto">
          <a:xfrm>
            <a:off x="2516188" y="1328738"/>
            <a:ext cx="4038600" cy="4198937"/>
          </a:xfrm>
          <a:prstGeom prst="rect">
            <a:avLst/>
          </a:prstGeom>
          <a:noFill/>
          <a:ln w="9525">
            <a:noFill/>
            <a:miter lim="800000"/>
            <a:headEnd/>
            <a:tailEnd/>
          </a:ln>
        </p:spPr>
      </p:pic>
      <p:sp>
        <p:nvSpPr>
          <p:cNvPr id="26628" name="Rectangle 5"/>
          <p:cNvSpPr>
            <a:spLocks noChangeArrowheads="1"/>
          </p:cNvSpPr>
          <p:nvPr/>
        </p:nvSpPr>
        <p:spPr bwMode="auto">
          <a:xfrm>
            <a:off x="228600" y="1143000"/>
            <a:ext cx="685800" cy="457200"/>
          </a:xfrm>
          <a:prstGeom prst="rect">
            <a:avLst/>
          </a:prstGeom>
          <a:solidFill>
            <a:schemeClr val="bg1"/>
          </a:solidFill>
          <a:ln w="9525">
            <a:noFill/>
            <a:miter lim="800000"/>
            <a:headEnd/>
            <a:tailEnd/>
          </a:ln>
        </p:spPr>
        <p:txBody>
          <a:bodyPr wrap="none" anchor="ctr">
            <a:spAutoFit/>
          </a:bodyPr>
          <a:lstStyle/>
          <a:p>
            <a:endParaRPr lang="de-DE"/>
          </a:p>
        </p:txBody>
      </p:sp>
      <p:sp>
        <p:nvSpPr>
          <p:cNvPr id="26629" name="Rectangle 6"/>
          <p:cNvSpPr>
            <a:spLocks noChangeArrowheads="1"/>
          </p:cNvSpPr>
          <p:nvPr/>
        </p:nvSpPr>
        <p:spPr bwMode="auto">
          <a:xfrm>
            <a:off x="152400" y="3200400"/>
            <a:ext cx="685800" cy="457200"/>
          </a:xfrm>
          <a:prstGeom prst="rect">
            <a:avLst/>
          </a:prstGeom>
          <a:solidFill>
            <a:schemeClr val="bg1"/>
          </a:solidFill>
          <a:ln w="9525">
            <a:noFill/>
            <a:miter lim="800000"/>
            <a:headEnd/>
            <a:tailEnd/>
          </a:ln>
        </p:spPr>
        <p:txBody>
          <a:bodyPr wrap="none" anchor="ctr">
            <a:spAutoFit/>
          </a:bodyPr>
          <a:lstStyle/>
          <a:p>
            <a:endParaRPr lang="de-DE"/>
          </a:p>
        </p:txBody>
      </p:sp>
      <p:sp>
        <p:nvSpPr>
          <p:cNvPr id="26630" name="Rectangle 8"/>
          <p:cNvSpPr>
            <a:spLocks noChangeArrowheads="1"/>
          </p:cNvSpPr>
          <p:nvPr/>
        </p:nvSpPr>
        <p:spPr bwMode="auto">
          <a:xfrm>
            <a:off x="5146675" y="1141413"/>
            <a:ext cx="685800" cy="457200"/>
          </a:xfrm>
          <a:prstGeom prst="rect">
            <a:avLst/>
          </a:prstGeom>
          <a:solidFill>
            <a:schemeClr val="bg1"/>
          </a:solidFill>
          <a:ln w="9525">
            <a:noFill/>
            <a:miter lim="800000"/>
            <a:headEnd/>
            <a:tailEnd/>
          </a:ln>
        </p:spPr>
        <p:txBody>
          <a:bodyPr wrap="none" anchor="ctr">
            <a:spAutoFit/>
          </a:bodyPr>
          <a:lstStyle/>
          <a:p>
            <a:endParaRPr lang="de-DE"/>
          </a:p>
        </p:txBody>
      </p:sp>
      <p:sp>
        <p:nvSpPr>
          <p:cNvPr id="26631" name="Text Box 9"/>
          <p:cNvSpPr txBox="1">
            <a:spLocks noChangeArrowheads="1"/>
          </p:cNvSpPr>
          <p:nvPr/>
        </p:nvSpPr>
        <p:spPr bwMode="auto">
          <a:xfrm>
            <a:off x="755650" y="1808163"/>
            <a:ext cx="1371600" cy="641350"/>
          </a:xfrm>
          <a:prstGeom prst="rect">
            <a:avLst/>
          </a:prstGeom>
          <a:noFill/>
          <a:ln w="9525">
            <a:noFill/>
            <a:miter lim="800000"/>
            <a:headEnd/>
            <a:tailEnd/>
          </a:ln>
        </p:spPr>
        <p:txBody>
          <a:bodyPr>
            <a:spAutoFit/>
          </a:bodyPr>
          <a:lstStyle/>
          <a:p>
            <a:pPr eaLnBrk="0" hangingPunct="0">
              <a:spcBef>
                <a:spcPct val="50000"/>
              </a:spcBef>
            </a:pPr>
            <a:r>
              <a:rPr lang="en-US"/>
              <a:t>Before Excitation</a:t>
            </a:r>
          </a:p>
        </p:txBody>
      </p:sp>
      <p:sp>
        <p:nvSpPr>
          <p:cNvPr id="26632" name="Text Box 10"/>
          <p:cNvSpPr txBox="1">
            <a:spLocks noChangeArrowheads="1"/>
          </p:cNvSpPr>
          <p:nvPr/>
        </p:nvSpPr>
        <p:spPr bwMode="auto">
          <a:xfrm>
            <a:off x="787400" y="3867150"/>
            <a:ext cx="1371600" cy="641350"/>
          </a:xfrm>
          <a:prstGeom prst="rect">
            <a:avLst/>
          </a:prstGeom>
          <a:noFill/>
          <a:ln w="9525">
            <a:noFill/>
            <a:miter lim="800000"/>
            <a:headEnd/>
            <a:tailEnd/>
          </a:ln>
        </p:spPr>
        <p:txBody>
          <a:bodyPr>
            <a:spAutoFit/>
          </a:bodyPr>
          <a:lstStyle/>
          <a:p>
            <a:pPr eaLnBrk="0" hangingPunct="0">
              <a:spcBef>
                <a:spcPct val="50000"/>
              </a:spcBef>
            </a:pPr>
            <a:r>
              <a:rPr lang="en-US"/>
              <a:t>After Excitation</a:t>
            </a:r>
          </a:p>
        </p:txBody>
      </p:sp>
      <p:sp>
        <p:nvSpPr>
          <p:cNvPr id="26633" name="Text Box 11"/>
          <p:cNvSpPr txBox="1">
            <a:spLocks noChangeArrowheads="1"/>
          </p:cNvSpPr>
          <p:nvPr/>
        </p:nvSpPr>
        <p:spPr bwMode="auto">
          <a:xfrm>
            <a:off x="358775" y="5805488"/>
            <a:ext cx="7956550" cy="779462"/>
          </a:xfrm>
          <a:prstGeom prst="rect">
            <a:avLst/>
          </a:prstGeom>
          <a:noFill/>
          <a:ln w="9525">
            <a:noFill/>
            <a:miter lim="800000"/>
            <a:headEnd/>
            <a:tailEnd/>
          </a:ln>
        </p:spPr>
        <p:txBody>
          <a:bodyPr>
            <a:spAutoFit/>
          </a:bodyPr>
          <a:lstStyle/>
          <a:p>
            <a:pPr eaLnBrk="0" hangingPunct="0">
              <a:spcBef>
                <a:spcPct val="50000"/>
              </a:spcBef>
              <a:buFontTx/>
              <a:buChar char="•"/>
            </a:pPr>
            <a:r>
              <a:rPr lang="en-US">
                <a:latin typeface="Trebuchet MS" pitchFamily="34" charset="0"/>
              </a:rPr>
              <a:t>   Excitation tips the net magnetization down into the transverse plane,  </a:t>
            </a:r>
          </a:p>
          <a:p>
            <a:pPr eaLnBrk="0" hangingPunct="0">
              <a:spcBef>
                <a:spcPct val="50000"/>
              </a:spcBef>
            </a:pPr>
            <a:r>
              <a:rPr lang="en-US">
                <a:latin typeface="Trebuchet MS" pitchFamily="34" charset="0"/>
              </a:rPr>
              <a:t>     where it can generate current in detector coils (i.e., via induction).</a:t>
            </a:r>
            <a:endParaRPr lang="el-GR">
              <a:latin typeface="Trebuchet MS" pitchFamily="34" charset="0"/>
            </a:endParaRPr>
          </a:p>
        </p:txBody>
      </p:sp>
      <p:sp>
        <p:nvSpPr>
          <p:cNvPr id="26634" name="Rectangle 12"/>
          <p:cNvSpPr>
            <a:spLocks noChangeArrowheads="1"/>
          </p:cNvSpPr>
          <p:nvPr/>
        </p:nvSpPr>
        <p:spPr bwMode="auto">
          <a:xfrm>
            <a:off x="5257800" y="1219200"/>
            <a:ext cx="476250" cy="190500"/>
          </a:xfrm>
          <a:prstGeom prst="rect">
            <a:avLst/>
          </a:prstGeom>
          <a:solidFill>
            <a:schemeClr val="bg1"/>
          </a:solidFill>
          <a:ln w="9525">
            <a:noFill/>
            <a:miter lim="800000"/>
            <a:headEnd/>
            <a:tailEnd/>
          </a:ln>
        </p:spPr>
        <p:txBody>
          <a:bodyPr wrap="none" anchor="ctr">
            <a:spAutoFit/>
          </a:bodyPr>
          <a:lstStyle/>
          <a:p>
            <a:endParaRPr lang="de-DE"/>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idx="4294967295"/>
          </p:nvPr>
        </p:nvSpPr>
        <p:spPr/>
        <p:txBody>
          <a:bodyPr/>
          <a:lstStyle/>
          <a:p>
            <a:pPr eaLnBrk="1" hangingPunct="1"/>
            <a:br>
              <a:rPr lang="en-US" sz="3200">
                <a:solidFill>
                  <a:srgbClr val="0000FF"/>
                </a:solidFill>
                <a:latin typeface="Trebuchet MS" pitchFamily="34" charset="0"/>
              </a:rPr>
            </a:br>
            <a:r>
              <a:rPr lang="en-US" sz="3200">
                <a:solidFill>
                  <a:srgbClr val="0000FF"/>
                </a:solidFill>
                <a:latin typeface="Trebuchet MS" pitchFamily="34" charset="0"/>
              </a:rPr>
              <a:t>Relaxation</a:t>
            </a:r>
            <a:br>
              <a:rPr lang="en-US" sz="3200">
                <a:solidFill>
                  <a:srgbClr val="0000FF"/>
                </a:solidFill>
                <a:latin typeface="Trebuchet MS" pitchFamily="34" charset="0"/>
              </a:rPr>
            </a:br>
            <a:endParaRPr lang="en-US" sz="3200">
              <a:solidFill>
                <a:srgbClr val="0000FF"/>
              </a:solidFill>
              <a:latin typeface="Trebuchet MS" pitchFamily="34" charset="0"/>
            </a:endParaRPr>
          </a:p>
        </p:txBody>
      </p:sp>
      <p:sp>
        <p:nvSpPr>
          <p:cNvPr id="27651" name="Rectangle 4"/>
          <p:cNvSpPr>
            <a:spLocks noChangeArrowheads="1"/>
          </p:cNvSpPr>
          <p:nvPr/>
        </p:nvSpPr>
        <p:spPr bwMode="auto">
          <a:xfrm>
            <a:off x="228600" y="1143000"/>
            <a:ext cx="685800" cy="457200"/>
          </a:xfrm>
          <a:prstGeom prst="rect">
            <a:avLst/>
          </a:prstGeom>
          <a:solidFill>
            <a:schemeClr val="bg1"/>
          </a:solidFill>
          <a:ln w="9525">
            <a:noFill/>
            <a:miter lim="800000"/>
            <a:headEnd/>
            <a:tailEnd/>
          </a:ln>
        </p:spPr>
        <p:txBody>
          <a:bodyPr wrap="none" anchor="ctr">
            <a:spAutoFit/>
          </a:bodyPr>
          <a:lstStyle/>
          <a:p>
            <a:endParaRPr lang="de-DE"/>
          </a:p>
        </p:txBody>
      </p:sp>
      <p:sp>
        <p:nvSpPr>
          <p:cNvPr id="27652" name="Rectangle 5"/>
          <p:cNvSpPr>
            <a:spLocks noChangeArrowheads="1"/>
          </p:cNvSpPr>
          <p:nvPr/>
        </p:nvSpPr>
        <p:spPr bwMode="auto">
          <a:xfrm>
            <a:off x="152400" y="3200400"/>
            <a:ext cx="685800" cy="457200"/>
          </a:xfrm>
          <a:prstGeom prst="rect">
            <a:avLst/>
          </a:prstGeom>
          <a:solidFill>
            <a:schemeClr val="bg1"/>
          </a:solidFill>
          <a:ln w="9525">
            <a:noFill/>
            <a:miter lim="800000"/>
            <a:headEnd/>
            <a:tailEnd/>
          </a:ln>
        </p:spPr>
        <p:txBody>
          <a:bodyPr wrap="none" anchor="ctr">
            <a:spAutoFit/>
          </a:bodyPr>
          <a:lstStyle/>
          <a:p>
            <a:endParaRPr lang="de-DE"/>
          </a:p>
        </p:txBody>
      </p:sp>
      <p:sp>
        <p:nvSpPr>
          <p:cNvPr id="27653" name="Rectangle 6"/>
          <p:cNvSpPr>
            <a:spLocks noChangeArrowheads="1"/>
          </p:cNvSpPr>
          <p:nvPr/>
        </p:nvSpPr>
        <p:spPr bwMode="auto">
          <a:xfrm>
            <a:off x="5146675" y="1141413"/>
            <a:ext cx="685800" cy="457200"/>
          </a:xfrm>
          <a:prstGeom prst="rect">
            <a:avLst/>
          </a:prstGeom>
          <a:solidFill>
            <a:schemeClr val="bg1"/>
          </a:solidFill>
          <a:ln w="9525">
            <a:noFill/>
            <a:miter lim="800000"/>
            <a:headEnd/>
            <a:tailEnd/>
          </a:ln>
        </p:spPr>
        <p:txBody>
          <a:bodyPr wrap="none" anchor="ctr">
            <a:spAutoFit/>
          </a:bodyPr>
          <a:lstStyle/>
          <a:p>
            <a:endParaRPr lang="de-DE"/>
          </a:p>
        </p:txBody>
      </p:sp>
      <p:sp>
        <p:nvSpPr>
          <p:cNvPr id="27654" name="Text Box 7"/>
          <p:cNvSpPr txBox="1">
            <a:spLocks noChangeArrowheads="1"/>
          </p:cNvSpPr>
          <p:nvPr/>
        </p:nvSpPr>
        <p:spPr bwMode="auto">
          <a:xfrm>
            <a:off x="755650" y="1808163"/>
            <a:ext cx="7632700" cy="3668712"/>
          </a:xfrm>
          <a:prstGeom prst="rect">
            <a:avLst/>
          </a:prstGeom>
          <a:noFill/>
          <a:ln w="9525">
            <a:noFill/>
            <a:miter lim="800000"/>
            <a:headEnd/>
            <a:tailEnd/>
          </a:ln>
        </p:spPr>
        <p:txBody>
          <a:bodyPr>
            <a:spAutoFit/>
          </a:bodyPr>
          <a:lstStyle/>
          <a:p>
            <a:pPr eaLnBrk="0" hangingPunct="0">
              <a:spcBef>
                <a:spcPct val="50000"/>
              </a:spcBef>
              <a:buFontTx/>
              <a:buChar char="•"/>
            </a:pPr>
            <a:r>
              <a:rPr lang="en-US"/>
              <a:t>   In absence of external B1, the net magnetization will go back being </a:t>
            </a:r>
          </a:p>
          <a:p>
            <a:pPr eaLnBrk="0" hangingPunct="0">
              <a:spcBef>
                <a:spcPct val="50000"/>
              </a:spcBef>
            </a:pPr>
            <a:r>
              <a:rPr lang="en-US"/>
              <a:t>    aligned with static field B0 — this is called relaxation</a:t>
            </a:r>
          </a:p>
          <a:p>
            <a:pPr eaLnBrk="0" hangingPunct="0">
              <a:spcBef>
                <a:spcPct val="50000"/>
              </a:spcBef>
            </a:pPr>
            <a:endParaRPr lang="en-US"/>
          </a:p>
          <a:p>
            <a:pPr eaLnBrk="0" hangingPunct="0">
              <a:spcBef>
                <a:spcPct val="50000"/>
              </a:spcBef>
              <a:buFontTx/>
              <a:buChar char="•"/>
            </a:pPr>
            <a:r>
              <a:rPr lang="en-US"/>
              <a:t>   Part of net magnetization perpendicular to B0 shrinks; this part of </a:t>
            </a:r>
          </a:p>
          <a:p>
            <a:pPr eaLnBrk="0" hangingPunct="0">
              <a:spcBef>
                <a:spcPct val="50000"/>
              </a:spcBef>
            </a:pPr>
            <a:r>
              <a:rPr lang="en-US"/>
              <a:t>    is called transverse magnetization (T2) and provides the detectable </a:t>
            </a:r>
          </a:p>
          <a:p>
            <a:pPr eaLnBrk="0" hangingPunct="0">
              <a:spcBef>
                <a:spcPct val="50000"/>
              </a:spcBef>
            </a:pPr>
            <a:r>
              <a:rPr lang="en-US"/>
              <a:t>    RF signal</a:t>
            </a:r>
          </a:p>
          <a:p>
            <a:pPr eaLnBrk="0" hangingPunct="0">
              <a:spcBef>
                <a:spcPct val="50000"/>
              </a:spcBef>
            </a:pPr>
            <a:endParaRPr lang="en-US"/>
          </a:p>
          <a:p>
            <a:pPr eaLnBrk="0" hangingPunct="0">
              <a:spcBef>
                <a:spcPct val="50000"/>
              </a:spcBef>
              <a:buFontTx/>
              <a:buChar char="•"/>
            </a:pPr>
            <a:r>
              <a:rPr lang="en-US"/>
              <a:t>   Part of net magnetization parallel to B0 grows back; it is  called </a:t>
            </a:r>
          </a:p>
          <a:p>
            <a:pPr eaLnBrk="0" hangingPunct="0">
              <a:spcBef>
                <a:spcPct val="50000"/>
              </a:spcBef>
            </a:pPr>
            <a:r>
              <a:rPr lang="en-US"/>
              <a:t>    longitudinal magnetization (T1) which is not directly detectable</a:t>
            </a:r>
          </a:p>
        </p:txBody>
      </p:sp>
      <p:sp>
        <p:nvSpPr>
          <p:cNvPr id="27655" name="Rectangle 10"/>
          <p:cNvSpPr>
            <a:spLocks noChangeArrowheads="1"/>
          </p:cNvSpPr>
          <p:nvPr/>
        </p:nvSpPr>
        <p:spPr bwMode="auto">
          <a:xfrm>
            <a:off x="5257800" y="1219200"/>
            <a:ext cx="476250" cy="190500"/>
          </a:xfrm>
          <a:prstGeom prst="rect">
            <a:avLst/>
          </a:prstGeom>
          <a:solidFill>
            <a:schemeClr val="bg1"/>
          </a:solidFill>
          <a:ln w="9525">
            <a:noFill/>
            <a:miter lim="800000"/>
            <a:headEnd/>
            <a:tailEnd/>
          </a:ln>
        </p:spPr>
        <p:txBody>
          <a:bodyPr wrap="none" anchor="ctr">
            <a:spAutoFit/>
          </a:bodyPr>
          <a:lstStyle/>
          <a:p>
            <a:endParaRPr lang="de-DE"/>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142875" y="274638"/>
            <a:ext cx="9001125" cy="1143000"/>
          </a:xfrm>
        </p:spPr>
        <p:txBody>
          <a:bodyPr/>
          <a:lstStyle/>
          <a:p>
            <a:pPr eaLnBrk="1" hangingPunct="1"/>
            <a:r>
              <a:rPr lang="en-US" sz="3600" dirty="0">
                <a:solidFill>
                  <a:srgbClr val="0000FF"/>
                </a:solidFill>
                <a:latin typeface="Trebuchet MS" pitchFamily="34" charset="0"/>
              </a:rPr>
              <a:t>MRI</a:t>
            </a:r>
          </a:p>
        </p:txBody>
      </p:sp>
      <p:sp>
        <p:nvSpPr>
          <p:cNvPr id="27651" name="Rectangle 3"/>
          <p:cNvSpPr>
            <a:spLocks noGrp="1" noChangeArrowheads="1"/>
          </p:cNvSpPr>
          <p:nvPr>
            <p:ph type="body" idx="1"/>
          </p:nvPr>
        </p:nvSpPr>
        <p:spPr>
          <a:xfrm>
            <a:off x="287338" y="1376363"/>
            <a:ext cx="6192837" cy="5300662"/>
          </a:xfrm>
        </p:spPr>
        <p:txBody>
          <a:bodyPr/>
          <a:lstStyle/>
          <a:p>
            <a:pPr eaLnBrk="1" hangingPunct="1">
              <a:lnSpc>
                <a:spcPct val="80000"/>
              </a:lnSpc>
              <a:buFontTx/>
              <a:buNone/>
            </a:pPr>
            <a:endParaRPr lang="en-US" sz="2000" dirty="0">
              <a:latin typeface="Trebuchet MS" pitchFamily="34" charset="0"/>
            </a:endParaRPr>
          </a:p>
          <a:p>
            <a:pPr algn="just" eaLnBrk="1" hangingPunct="1">
              <a:lnSpc>
                <a:spcPct val="80000"/>
              </a:lnSpc>
              <a:buFontTx/>
              <a:buNone/>
            </a:pPr>
            <a:r>
              <a:rPr lang="en-US" sz="1800" dirty="0">
                <a:latin typeface="Trebuchet MS" pitchFamily="34" charset="0"/>
              </a:rPr>
              <a:t>1971 Raymond </a:t>
            </a:r>
            <a:r>
              <a:rPr lang="en-US" sz="1800" dirty="0" err="1">
                <a:latin typeface="Trebuchet MS" pitchFamily="34" charset="0"/>
              </a:rPr>
              <a:t>Damadian</a:t>
            </a:r>
            <a:r>
              <a:rPr lang="en-US" sz="1800" dirty="0">
                <a:latin typeface="Trebuchet MS" pitchFamily="34" charset="0"/>
              </a:rPr>
              <a:t> proved that magnetic resonance could be used to help detect diseases by the different nuclear magnetic relaxation times between tissues and tumors.</a:t>
            </a:r>
          </a:p>
          <a:p>
            <a:pPr eaLnBrk="1" hangingPunct="1">
              <a:lnSpc>
                <a:spcPct val="80000"/>
              </a:lnSpc>
              <a:buFontTx/>
              <a:buNone/>
            </a:pPr>
            <a:endParaRPr lang="en-US" sz="1800" dirty="0">
              <a:latin typeface="Trebuchet MS" pitchFamily="34" charset="0"/>
            </a:endParaRPr>
          </a:p>
          <a:p>
            <a:pPr algn="just" eaLnBrk="1" hangingPunct="1">
              <a:lnSpc>
                <a:spcPct val="80000"/>
              </a:lnSpc>
              <a:buFontTx/>
              <a:buNone/>
            </a:pPr>
            <a:r>
              <a:rPr lang="en-US" sz="1800" dirty="0">
                <a:latin typeface="Trebuchet MS" pitchFamily="34" charset="0"/>
              </a:rPr>
              <a:t>1973 Paul Lauterbur demonstrated magnetic resonance imaging on test tubes.</a:t>
            </a:r>
          </a:p>
          <a:p>
            <a:pPr eaLnBrk="1" hangingPunct="1">
              <a:lnSpc>
                <a:spcPct val="80000"/>
              </a:lnSpc>
              <a:buFontTx/>
              <a:buNone/>
            </a:pPr>
            <a:endParaRPr lang="en-US" sz="1800" dirty="0">
              <a:latin typeface="Trebuchet MS" pitchFamily="34" charset="0"/>
            </a:endParaRPr>
          </a:p>
          <a:p>
            <a:pPr algn="just" eaLnBrk="1" hangingPunct="1">
              <a:lnSpc>
                <a:spcPct val="80000"/>
              </a:lnSpc>
              <a:buFontTx/>
              <a:buNone/>
            </a:pPr>
            <a:r>
              <a:rPr lang="en-US" sz="1800" dirty="0">
                <a:latin typeface="Trebuchet MS" pitchFamily="34" charset="0"/>
              </a:rPr>
              <a:t>1977 Raymond </a:t>
            </a:r>
            <a:r>
              <a:rPr lang="en-US" sz="1800" dirty="0" err="1">
                <a:latin typeface="Trebuchet MS" pitchFamily="34" charset="0"/>
              </a:rPr>
              <a:t>Damadian</a:t>
            </a:r>
            <a:r>
              <a:rPr lang="en-US" sz="1800" dirty="0">
                <a:latin typeface="Trebuchet MS" pitchFamily="34" charset="0"/>
              </a:rPr>
              <a:t> completed the first whole body MRI scanner which he called "Indomitable."</a:t>
            </a:r>
          </a:p>
          <a:p>
            <a:pPr eaLnBrk="1" hangingPunct="1">
              <a:lnSpc>
                <a:spcPct val="80000"/>
              </a:lnSpc>
              <a:buFontTx/>
              <a:buNone/>
            </a:pPr>
            <a:endParaRPr lang="en-US" sz="1800" dirty="0">
              <a:latin typeface="Trebuchet MS" pitchFamily="34" charset="0"/>
            </a:endParaRPr>
          </a:p>
          <a:p>
            <a:pPr algn="just" eaLnBrk="1" hangingPunct="1">
              <a:lnSpc>
                <a:spcPct val="80000"/>
              </a:lnSpc>
              <a:buFontTx/>
              <a:buNone/>
            </a:pPr>
            <a:r>
              <a:rPr lang="en-US" sz="1800" dirty="0">
                <a:latin typeface="Trebuchet MS" pitchFamily="34" charset="0"/>
              </a:rPr>
              <a:t>1977 Raymond </a:t>
            </a:r>
            <a:r>
              <a:rPr lang="en-US" sz="1800" dirty="0" err="1">
                <a:latin typeface="Trebuchet MS" pitchFamily="34" charset="0"/>
              </a:rPr>
              <a:t>Damadien</a:t>
            </a:r>
            <a:r>
              <a:rPr lang="en-US" sz="1800" dirty="0">
                <a:latin typeface="Trebuchet MS" pitchFamily="34" charset="0"/>
              </a:rPr>
              <a:t> performed the first whole body scan using Indomitable. It lasted four hours and 45 minutes to complete.</a:t>
            </a:r>
          </a:p>
          <a:p>
            <a:pPr eaLnBrk="1" hangingPunct="1">
              <a:lnSpc>
                <a:spcPct val="80000"/>
              </a:lnSpc>
              <a:buFontTx/>
              <a:buNone/>
            </a:pPr>
            <a:endParaRPr lang="en-US" sz="1800" dirty="0">
              <a:latin typeface="Trebuchet MS" pitchFamily="34" charset="0"/>
            </a:endParaRPr>
          </a:p>
          <a:p>
            <a:pPr algn="just" eaLnBrk="1" hangingPunct="1">
              <a:lnSpc>
                <a:spcPct val="80000"/>
              </a:lnSpc>
              <a:buFontTx/>
              <a:buNone/>
            </a:pPr>
            <a:r>
              <a:rPr lang="en-US" sz="1800" dirty="0">
                <a:latin typeface="Trebuchet MS" pitchFamily="34" charset="0"/>
              </a:rPr>
              <a:t> 1992 functional MRI was developed (Ogawa and </a:t>
            </a:r>
            <a:r>
              <a:rPr lang="en-US" sz="1800" dirty="0" err="1">
                <a:latin typeface="Trebuchet MS" pitchFamily="34" charset="0"/>
              </a:rPr>
              <a:t>Kwong</a:t>
            </a:r>
            <a:r>
              <a:rPr lang="en-US" sz="1800" dirty="0">
                <a:latin typeface="Trebuchet MS" pitchFamily="34" charset="0"/>
              </a:rPr>
              <a:t>)</a:t>
            </a:r>
          </a:p>
        </p:txBody>
      </p:sp>
      <p:pic>
        <p:nvPicPr>
          <p:cNvPr id="27652" name="Picture 4"/>
          <p:cNvPicPr>
            <a:picLocks noChangeAspect="1" noChangeArrowheads="1"/>
          </p:cNvPicPr>
          <p:nvPr/>
        </p:nvPicPr>
        <p:blipFill>
          <a:blip r:embed="rId2"/>
          <a:srcRect/>
          <a:stretch>
            <a:fillRect/>
          </a:stretch>
        </p:blipFill>
        <p:spPr bwMode="auto">
          <a:xfrm>
            <a:off x="7308304" y="1521610"/>
            <a:ext cx="1190625" cy="1524000"/>
          </a:xfrm>
          <a:prstGeom prst="rect">
            <a:avLst/>
          </a:prstGeom>
          <a:noFill/>
          <a:ln w="9525">
            <a:noFill/>
            <a:miter lim="800000"/>
            <a:headEnd/>
            <a:tailEnd/>
          </a:ln>
        </p:spPr>
      </p:pic>
      <p:pic>
        <p:nvPicPr>
          <p:cNvPr id="27653" name="Picture 5"/>
          <p:cNvPicPr>
            <a:picLocks noChangeAspect="1" noChangeArrowheads="1"/>
          </p:cNvPicPr>
          <p:nvPr/>
        </p:nvPicPr>
        <p:blipFill>
          <a:blip r:embed="rId3"/>
          <a:srcRect/>
          <a:stretch>
            <a:fillRect/>
          </a:stretch>
        </p:blipFill>
        <p:spPr bwMode="auto">
          <a:xfrm>
            <a:off x="7308304" y="3423444"/>
            <a:ext cx="1266825" cy="1247775"/>
          </a:xfrm>
          <a:prstGeom prst="rect">
            <a:avLst/>
          </a:prstGeom>
          <a:noFill/>
          <a:ln w="9525">
            <a:noFill/>
            <a:miter lim="800000"/>
            <a:headEnd/>
            <a:tailEnd/>
          </a:ln>
        </p:spPr>
      </p:pic>
      <p:pic>
        <p:nvPicPr>
          <p:cNvPr id="27654" name="Picture 6"/>
          <p:cNvPicPr>
            <a:picLocks noChangeAspect="1" noChangeArrowheads="1"/>
          </p:cNvPicPr>
          <p:nvPr/>
        </p:nvPicPr>
        <p:blipFill>
          <a:blip r:embed="rId4"/>
          <a:srcRect/>
          <a:stretch>
            <a:fillRect/>
          </a:stretch>
        </p:blipFill>
        <p:spPr bwMode="auto">
          <a:xfrm>
            <a:off x="7394029" y="5064461"/>
            <a:ext cx="1181100" cy="885825"/>
          </a:xfrm>
          <a:prstGeom prst="rect">
            <a:avLst/>
          </a:prstGeom>
          <a:noFill/>
          <a:ln w="9525">
            <a:noFill/>
            <a:miter lim="800000"/>
            <a:headEnd/>
            <a:tailEnd/>
          </a:ln>
        </p:spPr>
      </p:pic>
    </p:spTree>
    <p:extLst>
      <p:ext uri="{BB962C8B-B14F-4D97-AF65-F5344CB8AC3E}">
        <p14:creationId xmlns:p14="http://schemas.microsoft.com/office/powerpoint/2010/main" val="3228736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T2-Relaxation</a:t>
            </a:r>
          </a:p>
        </p:txBody>
      </p:sp>
      <p:pic>
        <p:nvPicPr>
          <p:cNvPr id="28675" name="Picture 5"/>
          <p:cNvPicPr>
            <a:picLocks noChangeAspect="1" noChangeArrowheads="1"/>
          </p:cNvPicPr>
          <p:nvPr/>
        </p:nvPicPr>
        <p:blipFill>
          <a:blip r:embed="rId2"/>
          <a:srcRect/>
          <a:stretch>
            <a:fillRect/>
          </a:stretch>
        </p:blipFill>
        <p:spPr bwMode="auto">
          <a:xfrm>
            <a:off x="844550" y="2097088"/>
            <a:ext cx="7381875" cy="1905000"/>
          </a:xfrm>
          <a:prstGeom prst="rect">
            <a:avLst/>
          </a:prstGeom>
          <a:noFill/>
          <a:ln w="9525">
            <a:noFill/>
            <a:miter lim="800000"/>
            <a:headEnd/>
            <a:tailEnd/>
          </a:ln>
        </p:spPr>
      </p:pic>
      <p:sp>
        <p:nvSpPr>
          <p:cNvPr id="28676" name="Text Box 6"/>
          <p:cNvSpPr txBox="1">
            <a:spLocks noChangeArrowheads="1"/>
          </p:cNvSpPr>
          <p:nvPr/>
        </p:nvSpPr>
        <p:spPr bwMode="auto">
          <a:xfrm>
            <a:off x="1385888" y="4545013"/>
            <a:ext cx="6419850" cy="1497012"/>
          </a:xfrm>
          <a:prstGeom prst="rect">
            <a:avLst/>
          </a:prstGeom>
          <a:noFill/>
          <a:ln w="9525">
            <a:noFill/>
            <a:miter lim="800000"/>
            <a:headEnd/>
            <a:tailEnd/>
          </a:ln>
        </p:spPr>
        <p:txBody>
          <a:bodyPr wrap="none">
            <a:spAutoFit/>
          </a:bodyPr>
          <a:lstStyle/>
          <a:p>
            <a:pPr>
              <a:buFontTx/>
              <a:buChar char="•"/>
            </a:pPr>
            <a:r>
              <a:rPr lang="en-US"/>
              <a:t>   T2: Intrinsic decay of the transverse magnetization</a:t>
            </a:r>
          </a:p>
          <a:p>
            <a:endParaRPr lang="en-US" sz="100"/>
          </a:p>
          <a:p>
            <a:r>
              <a:rPr lang="en-US"/>
              <a:t>     - Usually 50-100 ms in the brain [shortens with bigger B0]</a:t>
            </a:r>
          </a:p>
          <a:p>
            <a:endParaRPr lang="de-DE"/>
          </a:p>
          <a:p>
            <a:pPr>
              <a:buFontTx/>
              <a:buChar char="•"/>
            </a:pPr>
            <a:r>
              <a:rPr lang="en-US"/>
              <a:t>   T2*: Overall decay of the observable RF signal</a:t>
            </a:r>
          </a:p>
          <a:p>
            <a:r>
              <a:rPr lang="en-US" sz="100"/>
              <a:t> </a:t>
            </a:r>
          </a:p>
          <a:p>
            <a:r>
              <a:rPr lang="en-US"/>
              <a:t>    - Usually about half of T2 in the brain [i.e., faster relaxation]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T1-Relaxation</a:t>
            </a:r>
          </a:p>
        </p:txBody>
      </p:sp>
      <p:pic>
        <p:nvPicPr>
          <p:cNvPr id="29699" name="Picture 5" descr="bild"/>
          <p:cNvPicPr>
            <a:picLocks noChangeAspect="1" noChangeArrowheads="1"/>
          </p:cNvPicPr>
          <p:nvPr/>
        </p:nvPicPr>
        <p:blipFill>
          <a:blip r:embed="rId2"/>
          <a:srcRect/>
          <a:stretch>
            <a:fillRect/>
          </a:stretch>
        </p:blipFill>
        <p:spPr bwMode="auto">
          <a:xfrm>
            <a:off x="503238" y="1773238"/>
            <a:ext cx="8064500" cy="2498725"/>
          </a:xfrm>
          <a:prstGeom prst="rect">
            <a:avLst/>
          </a:prstGeom>
          <a:noFill/>
          <a:ln w="9525">
            <a:noFill/>
            <a:miter lim="800000"/>
            <a:headEnd/>
            <a:tailEnd/>
          </a:ln>
        </p:spPr>
      </p:pic>
      <p:sp>
        <p:nvSpPr>
          <p:cNvPr id="29700" name="Text Box 6"/>
          <p:cNvSpPr txBox="1">
            <a:spLocks noChangeArrowheads="1"/>
          </p:cNvSpPr>
          <p:nvPr/>
        </p:nvSpPr>
        <p:spPr bwMode="auto">
          <a:xfrm>
            <a:off x="1169988" y="5049838"/>
            <a:ext cx="6715125" cy="657225"/>
          </a:xfrm>
          <a:prstGeom prst="rect">
            <a:avLst/>
          </a:prstGeom>
          <a:noFill/>
          <a:ln w="9525">
            <a:noFill/>
            <a:miter lim="800000"/>
            <a:headEnd/>
            <a:tailEnd/>
          </a:ln>
        </p:spPr>
        <p:txBody>
          <a:bodyPr wrap="none">
            <a:spAutoFit/>
          </a:bodyPr>
          <a:lstStyle/>
          <a:p>
            <a:pPr>
              <a:buFontTx/>
              <a:buChar char="•"/>
            </a:pPr>
            <a:r>
              <a:rPr lang="en-US"/>
              <a:t>   T1: Relaxation of net magnetization back to alignment with B0</a:t>
            </a:r>
          </a:p>
          <a:p>
            <a:r>
              <a:rPr lang="en-US" sz="100"/>
              <a:t>    </a:t>
            </a:r>
          </a:p>
          <a:p>
            <a:r>
              <a:rPr lang="en-US"/>
              <a:t>     - Usually 500-1000 ms in the brain [lengthens with bigger B0]</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MR Image formation</a:t>
            </a:r>
          </a:p>
        </p:txBody>
      </p:sp>
      <p:pic>
        <p:nvPicPr>
          <p:cNvPr id="30723" name="Picture 3" descr="bild"/>
          <p:cNvPicPr>
            <a:picLocks noChangeAspect="1" noChangeArrowheads="1"/>
          </p:cNvPicPr>
          <p:nvPr/>
        </p:nvPicPr>
        <p:blipFill>
          <a:blip r:embed="rId2"/>
          <a:srcRect/>
          <a:stretch>
            <a:fillRect/>
          </a:stretch>
        </p:blipFill>
        <p:spPr bwMode="auto">
          <a:xfrm>
            <a:off x="1817688" y="1484313"/>
            <a:ext cx="6607175" cy="4494212"/>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Magnetic gradients</a:t>
            </a:r>
          </a:p>
        </p:txBody>
      </p:sp>
      <p:sp>
        <p:nvSpPr>
          <p:cNvPr id="31747" name="Text Box 5"/>
          <p:cNvSpPr txBox="1">
            <a:spLocks noChangeArrowheads="1"/>
          </p:cNvSpPr>
          <p:nvPr/>
        </p:nvSpPr>
        <p:spPr bwMode="auto">
          <a:xfrm>
            <a:off x="519113" y="4846638"/>
            <a:ext cx="7642225" cy="915987"/>
          </a:xfrm>
          <a:prstGeom prst="rect">
            <a:avLst/>
          </a:prstGeom>
          <a:noFill/>
          <a:ln w="12700">
            <a:noFill/>
            <a:miter lim="800000"/>
            <a:headEnd/>
            <a:tailEnd/>
          </a:ln>
        </p:spPr>
        <p:txBody>
          <a:bodyPr wrap="none">
            <a:spAutoFit/>
          </a:bodyPr>
          <a:lstStyle/>
          <a:p>
            <a:pPr eaLnBrk="0" hangingPunct="0">
              <a:buFontTx/>
              <a:buChar char="•"/>
            </a:pPr>
            <a:r>
              <a:rPr kumimoji="1" lang="en-US" altLang="zh-TW">
                <a:ea typeface="新細明體" charset="-120"/>
              </a:rPr>
              <a:t>   Gradient coils generate varying magnetic field so that spins at different </a:t>
            </a:r>
          </a:p>
          <a:p>
            <a:pPr eaLnBrk="0" hangingPunct="0"/>
            <a:r>
              <a:rPr kumimoji="1" lang="en-US" altLang="zh-TW">
                <a:ea typeface="新細明體" charset="-120"/>
              </a:rPr>
              <a:t>    location precess at frequencies unique to their location, allowing us to </a:t>
            </a:r>
          </a:p>
          <a:p>
            <a:pPr eaLnBrk="0" hangingPunct="0"/>
            <a:r>
              <a:rPr kumimoji="1" lang="en-US" altLang="zh-TW">
                <a:ea typeface="新細明體" charset="-120"/>
              </a:rPr>
              <a:t>    reconstruct 2D or 3D images.</a:t>
            </a:r>
          </a:p>
        </p:txBody>
      </p:sp>
      <p:sp>
        <p:nvSpPr>
          <p:cNvPr id="31748" name="Text Box 6"/>
          <p:cNvSpPr txBox="1">
            <a:spLocks noChangeArrowheads="1"/>
          </p:cNvSpPr>
          <p:nvPr/>
        </p:nvSpPr>
        <p:spPr bwMode="auto">
          <a:xfrm>
            <a:off x="906463" y="4033838"/>
            <a:ext cx="6661150" cy="366712"/>
          </a:xfrm>
          <a:prstGeom prst="rect">
            <a:avLst/>
          </a:prstGeom>
          <a:noFill/>
          <a:ln w="12700">
            <a:noFill/>
            <a:miter lim="800000"/>
            <a:headEnd/>
            <a:tailEnd/>
          </a:ln>
        </p:spPr>
        <p:txBody>
          <a:bodyPr wrap="none">
            <a:spAutoFit/>
          </a:bodyPr>
          <a:lstStyle/>
          <a:p>
            <a:pPr eaLnBrk="0" hangingPunct="0"/>
            <a:r>
              <a:rPr kumimoji="1" lang="en-US" altLang="zh-TW">
                <a:ea typeface="新細明體" charset="-120"/>
              </a:rPr>
              <a:t>X gradient                       Y gradient                              Z gradient</a:t>
            </a:r>
          </a:p>
        </p:txBody>
      </p:sp>
      <p:sp>
        <p:nvSpPr>
          <p:cNvPr id="31749" name="Line 7"/>
          <p:cNvSpPr>
            <a:spLocks noChangeShapeType="1"/>
          </p:cNvSpPr>
          <p:nvPr/>
        </p:nvSpPr>
        <p:spPr bwMode="auto">
          <a:xfrm flipV="1">
            <a:off x="746125" y="1905000"/>
            <a:ext cx="0" cy="1828800"/>
          </a:xfrm>
          <a:prstGeom prst="line">
            <a:avLst/>
          </a:prstGeom>
          <a:noFill/>
          <a:ln w="12700">
            <a:solidFill>
              <a:schemeClr val="tx1"/>
            </a:solidFill>
            <a:round/>
            <a:headEnd/>
            <a:tailEnd type="triangle" w="med" len="med"/>
          </a:ln>
        </p:spPr>
        <p:txBody>
          <a:bodyPr wrap="none"/>
          <a:lstStyle/>
          <a:p>
            <a:endParaRPr lang="de-DE"/>
          </a:p>
        </p:txBody>
      </p:sp>
      <p:sp>
        <p:nvSpPr>
          <p:cNvPr id="31750" name="Line 8"/>
          <p:cNvSpPr>
            <a:spLocks noChangeShapeType="1"/>
          </p:cNvSpPr>
          <p:nvPr/>
        </p:nvSpPr>
        <p:spPr bwMode="auto">
          <a:xfrm>
            <a:off x="746125" y="3733800"/>
            <a:ext cx="1828800" cy="0"/>
          </a:xfrm>
          <a:prstGeom prst="line">
            <a:avLst/>
          </a:prstGeom>
          <a:noFill/>
          <a:ln w="12700">
            <a:solidFill>
              <a:schemeClr val="tx1"/>
            </a:solidFill>
            <a:round/>
            <a:headEnd/>
            <a:tailEnd type="triangle" w="med" len="med"/>
          </a:ln>
        </p:spPr>
        <p:txBody>
          <a:bodyPr wrap="none"/>
          <a:lstStyle/>
          <a:p>
            <a:endParaRPr lang="de-DE"/>
          </a:p>
        </p:txBody>
      </p:sp>
      <p:sp>
        <p:nvSpPr>
          <p:cNvPr id="31751" name="Line 9"/>
          <p:cNvSpPr>
            <a:spLocks noChangeShapeType="1"/>
          </p:cNvSpPr>
          <p:nvPr/>
        </p:nvSpPr>
        <p:spPr bwMode="auto">
          <a:xfrm flipV="1">
            <a:off x="746125" y="2971800"/>
            <a:ext cx="914400" cy="762000"/>
          </a:xfrm>
          <a:prstGeom prst="line">
            <a:avLst/>
          </a:prstGeom>
          <a:noFill/>
          <a:ln w="12700">
            <a:solidFill>
              <a:schemeClr val="tx1"/>
            </a:solidFill>
            <a:prstDash val="sysDot"/>
            <a:round/>
            <a:headEnd/>
            <a:tailEnd type="triangle" w="med" len="med"/>
          </a:ln>
        </p:spPr>
        <p:txBody>
          <a:bodyPr wrap="none"/>
          <a:lstStyle/>
          <a:p>
            <a:endParaRPr lang="de-DE"/>
          </a:p>
        </p:txBody>
      </p:sp>
      <p:sp>
        <p:nvSpPr>
          <p:cNvPr id="31752" name="Line 10"/>
          <p:cNvSpPr>
            <a:spLocks noChangeShapeType="1"/>
          </p:cNvSpPr>
          <p:nvPr/>
        </p:nvSpPr>
        <p:spPr bwMode="auto">
          <a:xfrm flipV="1">
            <a:off x="3489325" y="1905000"/>
            <a:ext cx="0" cy="1828800"/>
          </a:xfrm>
          <a:prstGeom prst="line">
            <a:avLst/>
          </a:prstGeom>
          <a:noFill/>
          <a:ln w="12700">
            <a:solidFill>
              <a:schemeClr val="tx1"/>
            </a:solidFill>
            <a:round/>
            <a:headEnd/>
            <a:tailEnd type="triangle" w="med" len="med"/>
          </a:ln>
        </p:spPr>
        <p:txBody>
          <a:bodyPr wrap="none"/>
          <a:lstStyle/>
          <a:p>
            <a:endParaRPr lang="de-DE"/>
          </a:p>
        </p:txBody>
      </p:sp>
      <p:sp>
        <p:nvSpPr>
          <p:cNvPr id="31753" name="Line 11"/>
          <p:cNvSpPr>
            <a:spLocks noChangeShapeType="1"/>
          </p:cNvSpPr>
          <p:nvPr/>
        </p:nvSpPr>
        <p:spPr bwMode="auto">
          <a:xfrm>
            <a:off x="3489325" y="3733800"/>
            <a:ext cx="1828800" cy="0"/>
          </a:xfrm>
          <a:prstGeom prst="line">
            <a:avLst/>
          </a:prstGeom>
          <a:noFill/>
          <a:ln w="12700">
            <a:solidFill>
              <a:schemeClr val="tx1"/>
            </a:solidFill>
            <a:round/>
            <a:headEnd/>
            <a:tailEnd type="triangle" w="med" len="med"/>
          </a:ln>
        </p:spPr>
        <p:txBody>
          <a:bodyPr wrap="none"/>
          <a:lstStyle/>
          <a:p>
            <a:endParaRPr lang="de-DE"/>
          </a:p>
        </p:txBody>
      </p:sp>
      <p:sp>
        <p:nvSpPr>
          <p:cNvPr id="31754" name="Line 12"/>
          <p:cNvSpPr>
            <a:spLocks noChangeShapeType="1"/>
          </p:cNvSpPr>
          <p:nvPr/>
        </p:nvSpPr>
        <p:spPr bwMode="auto">
          <a:xfrm flipV="1">
            <a:off x="3489325" y="2971800"/>
            <a:ext cx="914400" cy="762000"/>
          </a:xfrm>
          <a:prstGeom prst="line">
            <a:avLst/>
          </a:prstGeom>
          <a:noFill/>
          <a:ln w="12700">
            <a:solidFill>
              <a:schemeClr val="tx1"/>
            </a:solidFill>
            <a:round/>
            <a:headEnd/>
            <a:tailEnd type="triangle" w="med" len="med"/>
          </a:ln>
        </p:spPr>
        <p:txBody>
          <a:bodyPr wrap="none"/>
          <a:lstStyle/>
          <a:p>
            <a:endParaRPr lang="de-DE"/>
          </a:p>
        </p:txBody>
      </p:sp>
      <p:sp>
        <p:nvSpPr>
          <p:cNvPr id="31755" name="Line 13"/>
          <p:cNvSpPr>
            <a:spLocks noChangeShapeType="1"/>
          </p:cNvSpPr>
          <p:nvPr/>
        </p:nvSpPr>
        <p:spPr bwMode="auto">
          <a:xfrm flipV="1">
            <a:off x="6537325" y="1905000"/>
            <a:ext cx="0" cy="1828800"/>
          </a:xfrm>
          <a:prstGeom prst="line">
            <a:avLst/>
          </a:prstGeom>
          <a:noFill/>
          <a:ln w="12700">
            <a:solidFill>
              <a:schemeClr val="tx1"/>
            </a:solidFill>
            <a:round/>
            <a:headEnd/>
            <a:tailEnd type="triangle" w="med" len="med"/>
          </a:ln>
        </p:spPr>
        <p:txBody>
          <a:bodyPr wrap="none"/>
          <a:lstStyle/>
          <a:p>
            <a:endParaRPr lang="de-DE"/>
          </a:p>
        </p:txBody>
      </p:sp>
      <p:sp>
        <p:nvSpPr>
          <p:cNvPr id="31756" name="Line 14"/>
          <p:cNvSpPr>
            <a:spLocks noChangeShapeType="1"/>
          </p:cNvSpPr>
          <p:nvPr/>
        </p:nvSpPr>
        <p:spPr bwMode="auto">
          <a:xfrm>
            <a:off x="6537325" y="3733800"/>
            <a:ext cx="1828800" cy="0"/>
          </a:xfrm>
          <a:prstGeom prst="line">
            <a:avLst/>
          </a:prstGeom>
          <a:noFill/>
          <a:ln w="12700">
            <a:solidFill>
              <a:schemeClr val="tx1"/>
            </a:solidFill>
            <a:round/>
            <a:headEnd/>
            <a:tailEnd type="triangle" w="med" len="med"/>
          </a:ln>
        </p:spPr>
        <p:txBody>
          <a:bodyPr wrap="none"/>
          <a:lstStyle/>
          <a:p>
            <a:endParaRPr lang="de-DE"/>
          </a:p>
        </p:txBody>
      </p:sp>
      <p:sp>
        <p:nvSpPr>
          <p:cNvPr id="31757" name="Line 15"/>
          <p:cNvSpPr>
            <a:spLocks noChangeShapeType="1"/>
          </p:cNvSpPr>
          <p:nvPr/>
        </p:nvSpPr>
        <p:spPr bwMode="auto">
          <a:xfrm flipV="1">
            <a:off x="6537325" y="2971800"/>
            <a:ext cx="914400" cy="762000"/>
          </a:xfrm>
          <a:prstGeom prst="line">
            <a:avLst/>
          </a:prstGeom>
          <a:noFill/>
          <a:ln w="12700">
            <a:solidFill>
              <a:schemeClr val="tx1"/>
            </a:solidFill>
            <a:round/>
            <a:headEnd/>
            <a:tailEnd type="triangle" w="med" len="med"/>
          </a:ln>
        </p:spPr>
        <p:txBody>
          <a:bodyPr wrap="none"/>
          <a:lstStyle/>
          <a:p>
            <a:endParaRPr lang="de-DE"/>
          </a:p>
        </p:txBody>
      </p:sp>
      <p:sp>
        <p:nvSpPr>
          <p:cNvPr id="31758" name="Line 16"/>
          <p:cNvSpPr>
            <a:spLocks noChangeShapeType="1"/>
          </p:cNvSpPr>
          <p:nvPr/>
        </p:nvSpPr>
        <p:spPr bwMode="auto">
          <a:xfrm flipV="1">
            <a:off x="898525" y="3505200"/>
            <a:ext cx="0" cy="228600"/>
          </a:xfrm>
          <a:prstGeom prst="line">
            <a:avLst/>
          </a:prstGeom>
          <a:noFill/>
          <a:ln w="12700">
            <a:solidFill>
              <a:srgbClr val="FF6600"/>
            </a:solidFill>
            <a:round/>
            <a:headEnd/>
            <a:tailEnd type="triangle" w="med" len="med"/>
          </a:ln>
        </p:spPr>
        <p:txBody>
          <a:bodyPr wrap="none"/>
          <a:lstStyle/>
          <a:p>
            <a:endParaRPr lang="de-DE"/>
          </a:p>
        </p:txBody>
      </p:sp>
      <p:sp>
        <p:nvSpPr>
          <p:cNvPr id="31759" name="Line 17"/>
          <p:cNvSpPr>
            <a:spLocks noChangeShapeType="1"/>
          </p:cNvSpPr>
          <p:nvPr/>
        </p:nvSpPr>
        <p:spPr bwMode="auto">
          <a:xfrm flipV="1">
            <a:off x="1127125" y="3352800"/>
            <a:ext cx="0" cy="381000"/>
          </a:xfrm>
          <a:prstGeom prst="line">
            <a:avLst/>
          </a:prstGeom>
          <a:noFill/>
          <a:ln w="12700">
            <a:solidFill>
              <a:srgbClr val="FF6600"/>
            </a:solidFill>
            <a:round/>
            <a:headEnd/>
            <a:tailEnd type="triangle" w="med" len="med"/>
          </a:ln>
        </p:spPr>
        <p:txBody>
          <a:bodyPr wrap="none"/>
          <a:lstStyle/>
          <a:p>
            <a:endParaRPr lang="de-DE"/>
          </a:p>
        </p:txBody>
      </p:sp>
      <p:sp>
        <p:nvSpPr>
          <p:cNvPr id="31760" name="Line 18"/>
          <p:cNvSpPr>
            <a:spLocks noChangeShapeType="1"/>
          </p:cNvSpPr>
          <p:nvPr/>
        </p:nvSpPr>
        <p:spPr bwMode="auto">
          <a:xfrm flipV="1">
            <a:off x="1355725" y="3124200"/>
            <a:ext cx="0" cy="609600"/>
          </a:xfrm>
          <a:prstGeom prst="line">
            <a:avLst/>
          </a:prstGeom>
          <a:noFill/>
          <a:ln w="12700">
            <a:solidFill>
              <a:srgbClr val="FF6600"/>
            </a:solidFill>
            <a:round/>
            <a:headEnd/>
            <a:tailEnd type="triangle" w="med" len="med"/>
          </a:ln>
        </p:spPr>
        <p:txBody>
          <a:bodyPr wrap="none"/>
          <a:lstStyle/>
          <a:p>
            <a:endParaRPr lang="de-DE"/>
          </a:p>
        </p:txBody>
      </p:sp>
      <p:sp>
        <p:nvSpPr>
          <p:cNvPr id="31761" name="Line 19"/>
          <p:cNvSpPr>
            <a:spLocks noChangeShapeType="1"/>
          </p:cNvSpPr>
          <p:nvPr/>
        </p:nvSpPr>
        <p:spPr bwMode="auto">
          <a:xfrm flipV="1">
            <a:off x="1584325" y="2895600"/>
            <a:ext cx="0" cy="838200"/>
          </a:xfrm>
          <a:prstGeom prst="line">
            <a:avLst/>
          </a:prstGeom>
          <a:noFill/>
          <a:ln w="12700">
            <a:solidFill>
              <a:srgbClr val="FF6600"/>
            </a:solidFill>
            <a:round/>
            <a:headEnd/>
            <a:tailEnd type="triangle" w="med" len="med"/>
          </a:ln>
        </p:spPr>
        <p:txBody>
          <a:bodyPr wrap="none"/>
          <a:lstStyle/>
          <a:p>
            <a:endParaRPr lang="de-DE"/>
          </a:p>
        </p:txBody>
      </p:sp>
      <p:sp>
        <p:nvSpPr>
          <p:cNvPr id="31762" name="Line 20"/>
          <p:cNvSpPr>
            <a:spLocks noChangeShapeType="1"/>
          </p:cNvSpPr>
          <p:nvPr/>
        </p:nvSpPr>
        <p:spPr bwMode="auto">
          <a:xfrm flipV="1">
            <a:off x="1812925" y="2743200"/>
            <a:ext cx="0" cy="990600"/>
          </a:xfrm>
          <a:prstGeom prst="line">
            <a:avLst/>
          </a:prstGeom>
          <a:noFill/>
          <a:ln w="12700">
            <a:solidFill>
              <a:srgbClr val="FF6600"/>
            </a:solidFill>
            <a:round/>
            <a:headEnd/>
            <a:tailEnd type="triangle" w="med" len="med"/>
          </a:ln>
        </p:spPr>
        <p:txBody>
          <a:bodyPr wrap="none"/>
          <a:lstStyle/>
          <a:p>
            <a:endParaRPr lang="de-DE"/>
          </a:p>
        </p:txBody>
      </p:sp>
      <p:sp>
        <p:nvSpPr>
          <p:cNvPr id="31763" name="Line 21"/>
          <p:cNvSpPr>
            <a:spLocks noChangeShapeType="1"/>
          </p:cNvSpPr>
          <p:nvPr/>
        </p:nvSpPr>
        <p:spPr bwMode="auto">
          <a:xfrm flipV="1">
            <a:off x="2041525" y="2590800"/>
            <a:ext cx="0" cy="1143000"/>
          </a:xfrm>
          <a:prstGeom prst="line">
            <a:avLst/>
          </a:prstGeom>
          <a:noFill/>
          <a:ln w="12700">
            <a:solidFill>
              <a:srgbClr val="FF6600"/>
            </a:solidFill>
            <a:round/>
            <a:headEnd/>
            <a:tailEnd type="triangle" w="med" len="med"/>
          </a:ln>
        </p:spPr>
        <p:txBody>
          <a:bodyPr wrap="none"/>
          <a:lstStyle/>
          <a:p>
            <a:endParaRPr lang="de-DE"/>
          </a:p>
        </p:txBody>
      </p:sp>
      <p:sp>
        <p:nvSpPr>
          <p:cNvPr id="31764" name="Text Box 22"/>
          <p:cNvSpPr txBox="1">
            <a:spLocks noChangeArrowheads="1"/>
          </p:cNvSpPr>
          <p:nvPr/>
        </p:nvSpPr>
        <p:spPr bwMode="auto">
          <a:xfrm>
            <a:off x="2559050" y="3470275"/>
            <a:ext cx="336550" cy="457200"/>
          </a:xfrm>
          <a:prstGeom prst="rect">
            <a:avLst/>
          </a:prstGeom>
          <a:noFill/>
          <a:ln w="12700">
            <a:noFill/>
            <a:miter lim="800000"/>
            <a:headEnd/>
            <a:tailEnd/>
          </a:ln>
        </p:spPr>
        <p:txBody>
          <a:bodyPr wrap="none">
            <a:spAutoFit/>
          </a:bodyPr>
          <a:lstStyle/>
          <a:p>
            <a:pPr eaLnBrk="0" hangingPunct="0"/>
            <a:r>
              <a:rPr kumimoji="1" lang="en-US" altLang="zh-TW" sz="2400">
                <a:latin typeface="Times New Roman" pitchFamily="18" charset="0"/>
                <a:ea typeface="新細明體" charset="-120"/>
              </a:rPr>
              <a:t>x</a:t>
            </a:r>
          </a:p>
        </p:txBody>
      </p:sp>
      <p:sp>
        <p:nvSpPr>
          <p:cNvPr id="31765" name="Text Box 23"/>
          <p:cNvSpPr txBox="1">
            <a:spLocks noChangeArrowheads="1"/>
          </p:cNvSpPr>
          <p:nvPr/>
        </p:nvSpPr>
        <p:spPr bwMode="auto">
          <a:xfrm>
            <a:off x="1416050" y="2627313"/>
            <a:ext cx="298450" cy="366712"/>
          </a:xfrm>
          <a:prstGeom prst="rect">
            <a:avLst/>
          </a:prstGeom>
          <a:noFill/>
          <a:ln w="12700">
            <a:noFill/>
            <a:miter lim="800000"/>
            <a:headEnd/>
            <a:tailEnd/>
          </a:ln>
        </p:spPr>
        <p:txBody>
          <a:bodyPr wrap="none">
            <a:spAutoFit/>
          </a:bodyPr>
          <a:lstStyle/>
          <a:p>
            <a:pPr eaLnBrk="0" hangingPunct="0"/>
            <a:r>
              <a:rPr kumimoji="1" lang="en-US" altLang="zh-TW">
                <a:ea typeface="新細明體" charset="-120"/>
              </a:rPr>
              <a:t>y</a:t>
            </a:r>
          </a:p>
        </p:txBody>
      </p:sp>
      <p:sp>
        <p:nvSpPr>
          <p:cNvPr id="31766" name="Text Box 24"/>
          <p:cNvSpPr txBox="1">
            <a:spLocks noChangeArrowheads="1"/>
          </p:cNvSpPr>
          <p:nvPr/>
        </p:nvSpPr>
        <p:spPr bwMode="auto">
          <a:xfrm>
            <a:off x="503238" y="1671638"/>
            <a:ext cx="298450" cy="366712"/>
          </a:xfrm>
          <a:prstGeom prst="rect">
            <a:avLst/>
          </a:prstGeom>
          <a:noFill/>
          <a:ln w="12700">
            <a:noFill/>
            <a:miter lim="800000"/>
            <a:headEnd/>
            <a:tailEnd/>
          </a:ln>
        </p:spPr>
        <p:txBody>
          <a:bodyPr wrap="none">
            <a:spAutoFit/>
          </a:bodyPr>
          <a:lstStyle/>
          <a:p>
            <a:pPr eaLnBrk="0" hangingPunct="0"/>
            <a:r>
              <a:rPr kumimoji="1" lang="en-US" altLang="zh-TW">
                <a:ea typeface="新細明體" charset="-120"/>
              </a:rPr>
              <a:t>z</a:t>
            </a:r>
          </a:p>
        </p:txBody>
      </p:sp>
      <p:sp>
        <p:nvSpPr>
          <p:cNvPr id="31767" name="Text Box 25"/>
          <p:cNvSpPr txBox="1">
            <a:spLocks noChangeArrowheads="1"/>
          </p:cNvSpPr>
          <p:nvPr/>
        </p:nvSpPr>
        <p:spPr bwMode="auto">
          <a:xfrm>
            <a:off x="5286375" y="3500438"/>
            <a:ext cx="298450" cy="366712"/>
          </a:xfrm>
          <a:prstGeom prst="rect">
            <a:avLst/>
          </a:prstGeom>
          <a:noFill/>
          <a:ln w="12700">
            <a:noFill/>
            <a:miter lim="800000"/>
            <a:headEnd/>
            <a:tailEnd/>
          </a:ln>
        </p:spPr>
        <p:txBody>
          <a:bodyPr wrap="none">
            <a:spAutoFit/>
          </a:bodyPr>
          <a:lstStyle/>
          <a:p>
            <a:pPr eaLnBrk="0" hangingPunct="0"/>
            <a:r>
              <a:rPr kumimoji="1" lang="en-US" altLang="zh-TW">
                <a:ea typeface="新細明體" charset="-120"/>
              </a:rPr>
              <a:t>x</a:t>
            </a:r>
          </a:p>
        </p:txBody>
      </p:sp>
      <p:sp>
        <p:nvSpPr>
          <p:cNvPr id="31768" name="Text Box 26"/>
          <p:cNvSpPr txBox="1">
            <a:spLocks noChangeArrowheads="1"/>
          </p:cNvSpPr>
          <p:nvPr/>
        </p:nvSpPr>
        <p:spPr bwMode="auto">
          <a:xfrm>
            <a:off x="3246438" y="1671638"/>
            <a:ext cx="298450" cy="366712"/>
          </a:xfrm>
          <a:prstGeom prst="rect">
            <a:avLst/>
          </a:prstGeom>
          <a:noFill/>
          <a:ln w="12700">
            <a:noFill/>
            <a:miter lim="800000"/>
            <a:headEnd/>
            <a:tailEnd/>
          </a:ln>
        </p:spPr>
        <p:txBody>
          <a:bodyPr wrap="none">
            <a:spAutoFit/>
          </a:bodyPr>
          <a:lstStyle/>
          <a:p>
            <a:pPr eaLnBrk="0" hangingPunct="0"/>
            <a:r>
              <a:rPr kumimoji="1" lang="en-US" altLang="zh-TW">
                <a:ea typeface="新細明體" charset="-120"/>
              </a:rPr>
              <a:t>z</a:t>
            </a:r>
          </a:p>
        </p:txBody>
      </p:sp>
      <p:sp>
        <p:nvSpPr>
          <p:cNvPr id="31769" name="Text Box 27"/>
          <p:cNvSpPr txBox="1">
            <a:spLocks noChangeArrowheads="1"/>
          </p:cNvSpPr>
          <p:nvPr/>
        </p:nvSpPr>
        <p:spPr bwMode="auto">
          <a:xfrm>
            <a:off x="6232525" y="1671638"/>
            <a:ext cx="298450" cy="366712"/>
          </a:xfrm>
          <a:prstGeom prst="rect">
            <a:avLst/>
          </a:prstGeom>
          <a:noFill/>
          <a:ln w="12700">
            <a:noFill/>
            <a:miter lim="800000"/>
            <a:headEnd/>
            <a:tailEnd/>
          </a:ln>
        </p:spPr>
        <p:txBody>
          <a:bodyPr wrap="none">
            <a:spAutoFit/>
          </a:bodyPr>
          <a:lstStyle/>
          <a:p>
            <a:pPr eaLnBrk="0" hangingPunct="0"/>
            <a:r>
              <a:rPr kumimoji="1" lang="en-US" altLang="zh-TW">
                <a:ea typeface="新細明體" charset="-120"/>
              </a:rPr>
              <a:t>z</a:t>
            </a:r>
          </a:p>
        </p:txBody>
      </p:sp>
      <p:sp>
        <p:nvSpPr>
          <p:cNvPr id="31770" name="Text Box 28"/>
          <p:cNvSpPr txBox="1">
            <a:spLocks noChangeArrowheads="1"/>
          </p:cNvSpPr>
          <p:nvPr/>
        </p:nvSpPr>
        <p:spPr bwMode="auto">
          <a:xfrm>
            <a:off x="8334375" y="3500438"/>
            <a:ext cx="298450" cy="366712"/>
          </a:xfrm>
          <a:prstGeom prst="rect">
            <a:avLst/>
          </a:prstGeom>
          <a:noFill/>
          <a:ln w="12700">
            <a:noFill/>
            <a:miter lim="800000"/>
            <a:headEnd/>
            <a:tailEnd/>
          </a:ln>
        </p:spPr>
        <p:txBody>
          <a:bodyPr wrap="none">
            <a:spAutoFit/>
          </a:bodyPr>
          <a:lstStyle/>
          <a:p>
            <a:pPr eaLnBrk="0" hangingPunct="0"/>
            <a:r>
              <a:rPr kumimoji="1" lang="en-US" altLang="zh-TW">
                <a:ea typeface="新細明體" charset="-120"/>
              </a:rPr>
              <a:t>x</a:t>
            </a:r>
          </a:p>
        </p:txBody>
      </p:sp>
      <p:sp>
        <p:nvSpPr>
          <p:cNvPr id="31771" name="Line 29"/>
          <p:cNvSpPr>
            <a:spLocks noChangeShapeType="1"/>
          </p:cNvSpPr>
          <p:nvPr/>
        </p:nvSpPr>
        <p:spPr bwMode="auto">
          <a:xfrm flipV="1">
            <a:off x="3565525" y="3429000"/>
            <a:ext cx="0" cy="228600"/>
          </a:xfrm>
          <a:prstGeom prst="line">
            <a:avLst/>
          </a:prstGeom>
          <a:noFill/>
          <a:ln w="12700">
            <a:solidFill>
              <a:srgbClr val="FF6600"/>
            </a:solidFill>
            <a:round/>
            <a:headEnd/>
            <a:tailEnd type="triangle" w="med" len="med"/>
          </a:ln>
        </p:spPr>
        <p:txBody>
          <a:bodyPr wrap="none"/>
          <a:lstStyle/>
          <a:p>
            <a:endParaRPr lang="de-DE"/>
          </a:p>
        </p:txBody>
      </p:sp>
      <p:sp>
        <p:nvSpPr>
          <p:cNvPr id="31772" name="Line 30"/>
          <p:cNvSpPr>
            <a:spLocks noChangeShapeType="1"/>
          </p:cNvSpPr>
          <p:nvPr/>
        </p:nvSpPr>
        <p:spPr bwMode="auto">
          <a:xfrm flipV="1">
            <a:off x="3717925" y="3200400"/>
            <a:ext cx="0" cy="304800"/>
          </a:xfrm>
          <a:prstGeom prst="line">
            <a:avLst/>
          </a:prstGeom>
          <a:noFill/>
          <a:ln w="12700">
            <a:solidFill>
              <a:srgbClr val="FF6600"/>
            </a:solidFill>
            <a:round/>
            <a:headEnd/>
            <a:tailEnd type="triangle" w="med" len="med"/>
          </a:ln>
        </p:spPr>
        <p:txBody>
          <a:bodyPr wrap="none"/>
          <a:lstStyle/>
          <a:p>
            <a:endParaRPr lang="de-DE"/>
          </a:p>
        </p:txBody>
      </p:sp>
      <p:sp>
        <p:nvSpPr>
          <p:cNvPr id="31773" name="Line 31"/>
          <p:cNvSpPr>
            <a:spLocks noChangeShapeType="1"/>
          </p:cNvSpPr>
          <p:nvPr/>
        </p:nvSpPr>
        <p:spPr bwMode="auto">
          <a:xfrm flipV="1">
            <a:off x="3870325" y="2971800"/>
            <a:ext cx="0" cy="381000"/>
          </a:xfrm>
          <a:prstGeom prst="line">
            <a:avLst/>
          </a:prstGeom>
          <a:noFill/>
          <a:ln w="12700">
            <a:solidFill>
              <a:srgbClr val="FF6600"/>
            </a:solidFill>
            <a:round/>
            <a:headEnd/>
            <a:tailEnd type="triangle" w="med" len="med"/>
          </a:ln>
        </p:spPr>
        <p:txBody>
          <a:bodyPr wrap="none"/>
          <a:lstStyle/>
          <a:p>
            <a:endParaRPr lang="de-DE"/>
          </a:p>
        </p:txBody>
      </p:sp>
      <p:sp>
        <p:nvSpPr>
          <p:cNvPr id="31774" name="Line 32"/>
          <p:cNvSpPr>
            <a:spLocks noChangeShapeType="1"/>
          </p:cNvSpPr>
          <p:nvPr/>
        </p:nvSpPr>
        <p:spPr bwMode="auto">
          <a:xfrm flipV="1">
            <a:off x="4022725" y="2743200"/>
            <a:ext cx="0" cy="533400"/>
          </a:xfrm>
          <a:prstGeom prst="line">
            <a:avLst/>
          </a:prstGeom>
          <a:noFill/>
          <a:ln w="12700">
            <a:solidFill>
              <a:srgbClr val="FF6600"/>
            </a:solidFill>
            <a:round/>
            <a:headEnd/>
            <a:tailEnd type="triangle" w="med" len="med"/>
          </a:ln>
        </p:spPr>
        <p:txBody>
          <a:bodyPr wrap="none"/>
          <a:lstStyle/>
          <a:p>
            <a:endParaRPr lang="de-DE"/>
          </a:p>
        </p:txBody>
      </p:sp>
      <p:sp>
        <p:nvSpPr>
          <p:cNvPr id="31775" name="Line 33"/>
          <p:cNvSpPr>
            <a:spLocks noChangeShapeType="1"/>
          </p:cNvSpPr>
          <p:nvPr/>
        </p:nvSpPr>
        <p:spPr bwMode="auto">
          <a:xfrm flipV="1">
            <a:off x="4175125" y="2514600"/>
            <a:ext cx="0" cy="609600"/>
          </a:xfrm>
          <a:prstGeom prst="line">
            <a:avLst/>
          </a:prstGeom>
          <a:noFill/>
          <a:ln w="12700">
            <a:solidFill>
              <a:srgbClr val="FF6600"/>
            </a:solidFill>
            <a:round/>
            <a:headEnd/>
            <a:tailEnd type="triangle" w="med" len="med"/>
          </a:ln>
        </p:spPr>
        <p:txBody>
          <a:bodyPr wrap="none"/>
          <a:lstStyle/>
          <a:p>
            <a:endParaRPr lang="de-DE"/>
          </a:p>
        </p:txBody>
      </p:sp>
      <p:sp>
        <p:nvSpPr>
          <p:cNvPr id="31776" name="Text Box 34"/>
          <p:cNvSpPr txBox="1">
            <a:spLocks noChangeArrowheads="1"/>
          </p:cNvSpPr>
          <p:nvPr/>
        </p:nvSpPr>
        <p:spPr bwMode="auto">
          <a:xfrm>
            <a:off x="4295775" y="2586038"/>
            <a:ext cx="298450" cy="366712"/>
          </a:xfrm>
          <a:prstGeom prst="rect">
            <a:avLst/>
          </a:prstGeom>
          <a:noFill/>
          <a:ln w="12700">
            <a:noFill/>
            <a:miter lim="800000"/>
            <a:headEnd/>
            <a:tailEnd/>
          </a:ln>
        </p:spPr>
        <p:txBody>
          <a:bodyPr wrap="none">
            <a:spAutoFit/>
          </a:bodyPr>
          <a:lstStyle/>
          <a:p>
            <a:pPr eaLnBrk="0" hangingPunct="0"/>
            <a:r>
              <a:rPr kumimoji="1" lang="en-US" altLang="zh-TW">
                <a:ea typeface="新細明體" charset="-120"/>
              </a:rPr>
              <a:t>y</a:t>
            </a:r>
          </a:p>
        </p:txBody>
      </p:sp>
      <p:sp>
        <p:nvSpPr>
          <p:cNvPr id="31777" name="Text Box 35"/>
          <p:cNvSpPr txBox="1">
            <a:spLocks noChangeArrowheads="1"/>
          </p:cNvSpPr>
          <p:nvPr/>
        </p:nvSpPr>
        <p:spPr bwMode="auto">
          <a:xfrm>
            <a:off x="7419975" y="2586038"/>
            <a:ext cx="298450" cy="366712"/>
          </a:xfrm>
          <a:prstGeom prst="rect">
            <a:avLst/>
          </a:prstGeom>
          <a:noFill/>
          <a:ln w="12700">
            <a:noFill/>
            <a:miter lim="800000"/>
            <a:headEnd/>
            <a:tailEnd/>
          </a:ln>
        </p:spPr>
        <p:txBody>
          <a:bodyPr wrap="none">
            <a:spAutoFit/>
          </a:bodyPr>
          <a:lstStyle/>
          <a:p>
            <a:pPr eaLnBrk="0" hangingPunct="0"/>
            <a:r>
              <a:rPr kumimoji="1" lang="en-US" altLang="zh-TW">
                <a:ea typeface="新細明體" charset="-120"/>
              </a:rPr>
              <a:t>y</a:t>
            </a:r>
          </a:p>
        </p:txBody>
      </p:sp>
      <p:sp>
        <p:nvSpPr>
          <p:cNvPr id="31778" name="Line 36"/>
          <p:cNvSpPr>
            <a:spLocks noChangeShapeType="1"/>
          </p:cNvSpPr>
          <p:nvPr/>
        </p:nvSpPr>
        <p:spPr bwMode="auto">
          <a:xfrm flipV="1">
            <a:off x="6461125" y="3505200"/>
            <a:ext cx="0" cy="152400"/>
          </a:xfrm>
          <a:prstGeom prst="line">
            <a:avLst/>
          </a:prstGeom>
          <a:noFill/>
          <a:ln w="12700">
            <a:solidFill>
              <a:srgbClr val="FF6600"/>
            </a:solidFill>
            <a:round/>
            <a:headEnd/>
            <a:tailEnd type="triangle" w="med" len="med"/>
          </a:ln>
        </p:spPr>
        <p:txBody>
          <a:bodyPr wrap="none"/>
          <a:lstStyle/>
          <a:p>
            <a:endParaRPr lang="de-DE"/>
          </a:p>
        </p:txBody>
      </p:sp>
      <p:sp>
        <p:nvSpPr>
          <p:cNvPr id="31779" name="Line 37"/>
          <p:cNvSpPr>
            <a:spLocks noChangeShapeType="1"/>
          </p:cNvSpPr>
          <p:nvPr/>
        </p:nvSpPr>
        <p:spPr bwMode="auto">
          <a:xfrm flipV="1">
            <a:off x="6461125" y="2971800"/>
            <a:ext cx="0" cy="457200"/>
          </a:xfrm>
          <a:prstGeom prst="line">
            <a:avLst/>
          </a:prstGeom>
          <a:noFill/>
          <a:ln w="12700">
            <a:solidFill>
              <a:srgbClr val="FF6600"/>
            </a:solidFill>
            <a:round/>
            <a:headEnd/>
            <a:tailEnd type="triangle" w="med" len="med"/>
          </a:ln>
        </p:spPr>
        <p:txBody>
          <a:bodyPr wrap="none"/>
          <a:lstStyle/>
          <a:p>
            <a:endParaRPr lang="de-DE"/>
          </a:p>
        </p:txBody>
      </p:sp>
      <p:sp>
        <p:nvSpPr>
          <p:cNvPr id="31780" name="Line 38"/>
          <p:cNvSpPr>
            <a:spLocks noChangeShapeType="1"/>
          </p:cNvSpPr>
          <p:nvPr/>
        </p:nvSpPr>
        <p:spPr bwMode="auto">
          <a:xfrm flipV="1">
            <a:off x="6461125" y="2209800"/>
            <a:ext cx="0" cy="685800"/>
          </a:xfrm>
          <a:prstGeom prst="line">
            <a:avLst/>
          </a:prstGeom>
          <a:noFill/>
          <a:ln w="12700">
            <a:solidFill>
              <a:srgbClr val="FF6600"/>
            </a:solidFill>
            <a:round/>
            <a:headEnd/>
            <a:tailEnd type="triangle" w="med" len="med"/>
          </a:ln>
        </p:spPr>
        <p:txBody>
          <a:bodyPr wrap="none"/>
          <a:lstStyle/>
          <a:p>
            <a:endParaRPr lang="de-DE"/>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Slice selection</a:t>
            </a:r>
          </a:p>
        </p:txBody>
      </p:sp>
      <p:pic>
        <p:nvPicPr>
          <p:cNvPr id="32771" name="Picture 5" descr="bild"/>
          <p:cNvPicPr>
            <a:picLocks noChangeAspect="1" noChangeArrowheads="1"/>
          </p:cNvPicPr>
          <p:nvPr/>
        </p:nvPicPr>
        <p:blipFill>
          <a:blip r:embed="rId2"/>
          <a:srcRect/>
          <a:stretch>
            <a:fillRect/>
          </a:stretch>
        </p:blipFill>
        <p:spPr bwMode="auto">
          <a:xfrm>
            <a:off x="935038" y="1989138"/>
            <a:ext cx="3035300" cy="3133725"/>
          </a:xfrm>
          <a:prstGeom prst="rect">
            <a:avLst/>
          </a:prstGeom>
          <a:noFill/>
          <a:ln w="9525">
            <a:noFill/>
            <a:miter lim="800000"/>
            <a:headEnd/>
            <a:tailEnd/>
          </a:ln>
        </p:spPr>
      </p:pic>
      <p:pic>
        <p:nvPicPr>
          <p:cNvPr id="32772" name="Picture 6" descr="bild"/>
          <p:cNvPicPr>
            <a:picLocks noChangeAspect="1" noChangeArrowheads="1"/>
          </p:cNvPicPr>
          <p:nvPr/>
        </p:nvPicPr>
        <p:blipFill>
          <a:blip r:embed="rId3"/>
          <a:srcRect/>
          <a:stretch>
            <a:fillRect/>
          </a:stretch>
        </p:blipFill>
        <p:spPr bwMode="auto">
          <a:xfrm>
            <a:off x="4895850" y="2241550"/>
            <a:ext cx="3706813" cy="2835275"/>
          </a:xfrm>
          <a:prstGeom prst="rect">
            <a:avLst/>
          </a:prstGeom>
          <a:noFill/>
          <a:ln w="9525">
            <a:noFill/>
            <a:miter lim="800000"/>
            <a:headEnd/>
            <a:tailEnd/>
          </a:ln>
        </p:spPr>
      </p:pic>
      <p:sp>
        <p:nvSpPr>
          <p:cNvPr id="32773" name="Text Box 7"/>
          <p:cNvSpPr txBox="1">
            <a:spLocks noChangeArrowheads="1"/>
          </p:cNvSpPr>
          <p:nvPr/>
        </p:nvSpPr>
        <p:spPr bwMode="auto">
          <a:xfrm>
            <a:off x="684213" y="5408613"/>
            <a:ext cx="7502525" cy="915987"/>
          </a:xfrm>
          <a:prstGeom prst="rect">
            <a:avLst/>
          </a:prstGeom>
          <a:noFill/>
          <a:ln w="9525">
            <a:noFill/>
            <a:miter lim="800000"/>
            <a:headEnd/>
            <a:tailEnd/>
          </a:ln>
        </p:spPr>
        <p:txBody>
          <a:bodyPr wrap="none">
            <a:spAutoFit/>
          </a:bodyPr>
          <a:lstStyle/>
          <a:p>
            <a:pPr>
              <a:buFontTx/>
              <a:buChar char="•"/>
            </a:pPr>
            <a:r>
              <a:rPr lang="en-US"/>
              <a:t>   Excite and receive net magnetization in a thin (2D) slice of the subject</a:t>
            </a:r>
          </a:p>
          <a:p>
            <a:r>
              <a:rPr lang="en-US"/>
              <a:t>    - RF signal must come from this slice</a:t>
            </a:r>
          </a:p>
          <a:p>
            <a:r>
              <a:rPr lang="en-US"/>
              <a:t>    - Reduce dimension from 3D down to 2D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215516" y="274638"/>
            <a:ext cx="8820980" cy="1143000"/>
          </a:xfrm>
        </p:spPr>
        <p:txBody>
          <a:bodyPr/>
          <a:lstStyle/>
          <a:p>
            <a:pPr eaLnBrk="1" hangingPunct="1"/>
            <a:r>
              <a:rPr lang="en-US" sz="3600" dirty="0">
                <a:solidFill>
                  <a:srgbClr val="0000FF"/>
                </a:solidFill>
                <a:latin typeface="Trebuchet MS" pitchFamily="34" charset="0"/>
              </a:rPr>
              <a:t>Pulse sequence for slice selection</a:t>
            </a:r>
          </a:p>
        </p:txBody>
      </p:sp>
      <p:sp>
        <p:nvSpPr>
          <p:cNvPr id="32773" name="Text Box 7"/>
          <p:cNvSpPr txBox="1">
            <a:spLocks noChangeArrowheads="1"/>
          </p:cNvSpPr>
          <p:nvPr/>
        </p:nvSpPr>
        <p:spPr bwMode="auto">
          <a:xfrm>
            <a:off x="222457" y="4941168"/>
            <a:ext cx="8820981" cy="1477328"/>
          </a:xfrm>
          <a:prstGeom prst="rect">
            <a:avLst/>
          </a:prstGeom>
          <a:noFill/>
          <a:ln w="9525">
            <a:noFill/>
            <a:miter lim="800000"/>
            <a:headEnd/>
            <a:tailEnd/>
          </a:ln>
        </p:spPr>
        <p:txBody>
          <a:bodyPr wrap="square">
            <a:spAutoFit/>
          </a:bodyPr>
          <a:lstStyle/>
          <a:p>
            <a:pPr algn="just">
              <a:buFontTx/>
              <a:buChar char="•"/>
            </a:pPr>
            <a:r>
              <a:rPr lang="en-US" dirty="0"/>
              <a:t> To select a slice, an excitation pulse is delivered through the radiofrequency coil (RF; a head coil in fMRI) with a magnetic gradient. Each line of a pulse sequence diagram indicates a separate component of the scanner hardware (x-axis indicating time, y-axis indicating the strength of that</a:t>
            </a:r>
          </a:p>
          <a:p>
            <a:pPr algn="just">
              <a:buFontTx/>
              <a:buChar char="•"/>
            </a:pPr>
            <a:r>
              <a:rPr lang="en-US" dirty="0"/>
              <a:t>Component).</a:t>
            </a:r>
          </a:p>
        </p:txBody>
      </p:sp>
      <p:pic>
        <p:nvPicPr>
          <p:cNvPr id="2" name="Grafik 1">
            <a:extLst>
              <a:ext uri="{FF2B5EF4-FFF2-40B4-BE49-F238E27FC236}">
                <a16:creationId xmlns:a16="http://schemas.microsoft.com/office/drawing/2014/main" id="{CC086B4D-0206-146E-11A0-9357473E4C90}"/>
              </a:ext>
            </a:extLst>
          </p:cNvPr>
          <p:cNvPicPr>
            <a:picLocks noChangeAspect="1"/>
          </p:cNvPicPr>
          <p:nvPr/>
        </p:nvPicPr>
        <p:blipFill>
          <a:blip r:embed="rId2"/>
          <a:stretch>
            <a:fillRect/>
          </a:stretch>
        </p:blipFill>
        <p:spPr>
          <a:xfrm>
            <a:off x="1714500" y="2324100"/>
            <a:ext cx="5715000" cy="2209800"/>
          </a:xfrm>
          <a:prstGeom prst="rect">
            <a:avLst/>
          </a:prstGeom>
        </p:spPr>
      </p:pic>
    </p:spTree>
    <p:extLst>
      <p:ext uri="{BB962C8B-B14F-4D97-AF65-F5344CB8AC3E}">
        <p14:creationId xmlns:p14="http://schemas.microsoft.com/office/powerpoint/2010/main" val="22362207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pPr eaLnBrk="1" hangingPunct="1"/>
            <a:r>
              <a:rPr lang="en-US" sz="3200">
                <a:solidFill>
                  <a:srgbClr val="0000FF"/>
                </a:solidFill>
                <a:latin typeface="Trebuchet MS" pitchFamily="34" charset="0"/>
              </a:rPr>
              <a:t> </a:t>
            </a:r>
            <a:br>
              <a:rPr lang="en-US" sz="3200">
                <a:solidFill>
                  <a:srgbClr val="0000FF"/>
                </a:solidFill>
                <a:latin typeface="Trebuchet MS" pitchFamily="34" charset="0"/>
              </a:rPr>
            </a:br>
            <a:r>
              <a:rPr lang="en-US" sz="3200">
                <a:solidFill>
                  <a:srgbClr val="0000FF"/>
                </a:solidFill>
                <a:latin typeface="Trebuchet MS" pitchFamily="34" charset="0"/>
              </a:rPr>
              <a:t>Frequency encoding</a:t>
            </a:r>
            <a:br>
              <a:rPr lang="en-US" sz="3200">
                <a:solidFill>
                  <a:srgbClr val="0000FF"/>
                </a:solidFill>
                <a:latin typeface="Trebuchet MS" pitchFamily="34" charset="0"/>
              </a:rPr>
            </a:br>
            <a:endParaRPr lang="en-US" sz="3200">
              <a:solidFill>
                <a:srgbClr val="0000FF"/>
              </a:solidFill>
              <a:latin typeface="Trebuchet MS" pitchFamily="34" charset="0"/>
            </a:endParaRPr>
          </a:p>
        </p:txBody>
      </p:sp>
      <p:pic>
        <p:nvPicPr>
          <p:cNvPr id="33795" name="Picture 4" descr="bild"/>
          <p:cNvPicPr>
            <a:picLocks noChangeAspect="1" noChangeArrowheads="1"/>
          </p:cNvPicPr>
          <p:nvPr/>
        </p:nvPicPr>
        <p:blipFill>
          <a:blip r:embed="rId2"/>
          <a:srcRect/>
          <a:stretch>
            <a:fillRect/>
          </a:stretch>
        </p:blipFill>
        <p:spPr bwMode="auto">
          <a:xfrm>
            <a:off x="2581275" y="1509713"/>
            <a:ext cx="3906838" cy="3838575"/>
          </a:xfrm>
          <a:prstGeom prst="rect">
            <a:avLst/>
          </a:prstGeom>
          <a:noFill/>
          <a:ln w="9525">
            <a:noFill/>
            <a:miter lim="800000"/>
            <a:headEnd/>
            <a:tailEnd/>
          </a:ln>
        </p:spPr>
      </p:pic>
      <p:sp>
        <p:nvSpPr>
          <p:cNvPr id="33796" name="Text Box 5"/>
          <p:cNvSpPr txBox="1">
            <a:spLocks noChangeArrowheads="1"/>
          </p:cNvSpPr>
          <p:nvPr/>
        </p:nvSpPr>
        <p:spPr bwMode="auto">
          <a:xfrm>
            <a:off x="179388" y="5516563"/>
            <a:ext cx="8528050" cy="1190625"/>
          </a:xfrm>
          <a:prstGeom prst="rect">
            <a:avLst/>
          </a:prstGeom>
          <a:noFill/>
          <a:ln w="9525">
            <a:noFill/>
            <a:miter lim="800000"/>
            <a:headEnd/>
            <a:tailEnd/>
          </a:ln>
        </p:spPr>
        <p:txBody>
          <a:bodyPr wrap="none">
            <a:spAutoFit/>
          </a:bodyPr>
          <a:lstStyle/>
          <a:p>
            <a:pPr>
              <a:buFontTx/>
              <a:buChar char="•"/>
            </a:pPr>
            <a:r>
              <a:rPr lang="en-US"/>
              <a:t>   Deliberately make magnetic field strength B depend on location within slice</a:t>
            </a:r>
          </a:p>
          <a:p>
            <a:r>
              <a:rPr lang="en-US"/>
              <a:t>    - Frequency of RF signal will depend on where it comes from</a:t>
            </a:r>
          </a:p>
          <a:p>
            <a:r>
              <a:rPr lang="en-US"/>
              <a:t>    - Breaking signal into frequency components will provide localization information</a:t>
            </a:r>
          </a:p>
          <a:p>
            <a:pPr>
              <a:buFontTx/>
              <a:buChar char="•"/>
            </a:pPr>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p:txBody>
          <a:bodyPr/>
          <a:lstStyle/>
          <a:p>
            <a:pPr eaLnBrk="1" hangingPunct="1"/>
            <a:r>
              <a:rPr lang="en-US" sz="3200">
                <a:solidFill>
                  <a:srgbClr val="0000FF"/>
                </a:solidFill>
                <a:latin typeface="Trebuchet MS" pitchFamily="34" charset="0"/>
              </a:rPr>
              <a:t> </a:t>
            </a:r>
            <a:br>
              <a:rPr lang="en-US" sz="3200">
                <a:solidFill>
                  <a:srgbClr val="0000FF"/>
                </a:solidFill>
                <a:latin typeface="Trebuchet MS" pitchFamily="34" charset="0"/>
              </a:rPr>
            </a:br>
            <a:r>
              <a:rPr lang="en-US" sz="3200">
                <a:solidFill>
                  <a:srgbClr val="0000FF"/>
                </a:solidFill>
                <a:latin typeface="Trebuchet MS" pitchFamily="34" charset="0"/>
              </a:rPr>
              <a:t>Frequency and phase encoding</a:t>
            </a:r>
            <a:br>
              <a:rPr lang="en-US" sz="3200">
                <a:solidFill>
                  <a:srgbClr val="0000FF"/>
                </a:solidFill>
                <a:latin typeface="Trebuchet MS" pitchFamily="34" charset="0"/>
              </a:rPr>
            </a:br>
            <a:endParaRPr lang="en-US" sz="3200">
              <a:solidFill>
                <a:srgbClr val="0000FF"/>
              </a:solidFill>
              <a:latin typeface="Trebuchet MS" pitchFamily="34" charset="0"/>
            </a:endParaRPr>
          </a:p>
        </p:txBody>
      </p:sp>
      <p:sp>
        <p:nvSpPr>
          <p:cNvPr id="34819" name="Text Box 4"/>
          <p:cNvSpPr txBox="1">
            <a:spLocks noChangeArrowheads="1"/>
          </p:cNvSpPr>
          <p:nvPr/>
        </p:nvSpPr>
        <p:spPr bwMode="auto">
          <a:xfrm>
            <a:off x="503238" y="1881188"/>
            <a:ext cx="8578850" cy="3113087"/>
          </a:xfrm>
          <a:prstGeom prst="rect">
            <a:avLst/>
          </a:prstGeom>
          <a:noFill/>
          <a:ln w="9525">
            <a:noFill/>
            <a:miter lim="800000"/>
            <a:headEnd/>
            <a:tailEnd/>
          </a:ln>
        </p:spPr>
        <p:txBody>
          <a:bodyPr wrap="none">
            <a:spAutoFit/>
          </a:bodyPr>
          <a:lstStyle/>
          <a:p>
            <a:pPr>
              <a:buFontTx/>
              <a:buChar char="•"/>
            </a:pPr>
            <a:r>
              <a:rPr lang="de-DE"/>
              <a:t>   </a:t>
            </a:r>
            <a:r>
              <a:rPr lang="en-US"/>
              <a:t>During readout (image acquisition) period, turning on gradient field is called </a:t>
            </a:r>
          </a:p>
          <a:p>
            <a:r>
              <a:rPr lang="en-US"/>
              <a:t>    frequency encoding --- using a deliberately applied nonuniform field to make </a:t>
            </a:r>
          </a:p>
          <a:p>
            <a:r>
              <a:rPr lang="en-US"/>
              <a:t>    the precession frequency depend on location.</a:t>
            </a:r>
          </a:p>
          <a:p>
            <a:endParaRPr lang="de-DE"/>
          </a:p>
          <a:p>
            <a:endParaRPr lang="en-US"/>
          </a:p>
          <a:p>
            <a:pPr>
              <a:buFontTx/>
              <a:buChar char="•"/>
            </a:pPr>
            <a:r>
              <a:rPr lang="en-US"/>
              <a:t>   Before readout (image acquisition) period, turning on gradient field is called </a:t>
            </a:r>
          </a:p>
          <a:p>
            <a:r>
              <a:rPr lang="en-US"/>
              <a:t>    phase encoding --- during the readout (image acquisition) period, the effect </a:t>
            </a:r>
          </a:p>
          <a:p>
            <a:r>
              <a:rPr lang="en-US"/>
              <a:t>    of gradient field is no longer time-varying, rather it is a fixed phase accumulation </a:t>
            </a:r>
          </a:p>
          <a:p>
            <a:r>
              <a:rPr lang="en-US"/>
              <a:t>    determined by the amplitude and duration of the phase encoding gradient.</a:t>
            </a:r>
          </a:p>
          <a:p>
            <a:pPr>
              <a:buFontTx/>
              <a:buChar char="•"/>
            </a:pPr>
            <a:endParaRPr lang="en-US"/>
          </a:p>
          <a:p>
            <a:pPr>
              <a:buFontTx/>
              <a:buChar char="•"/>
            </a:pP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pPr eaLnBrk="1" hangingPunct="1"/>
            <a:r>
              <a:rPr lang="en-US" sz="3200" dirty="0">
                <a:solidFill>
                  <a:srgbClr val="0000FF"/>
                </a:solidFill>
                <a:latin typeface="Trebuchet MS" pitchFamily="34" charset="0"/>
              </a:rPr>
              <a:t> </a:t>
            </a:r>
            <a:br>
              <a:rPr lang="en-US" sz="3200" dirty="0">
                <a:solidFill>
                  <a:srgbClr val="0000FF"/>
                </a:solidFill>
                <a:latin typeface="Trebuchet MS" pitchFamily="34" charset="0"/>
              </a:rPr>
            </a:br>
            <a:r>
              <a:rPr lang="en-US" sz="3200" dirty="0">
                <a:solidFill>
                  <a:srgbClr val="0000FF"/>
                </a:solidFill>
                <a:latin typeface="Trebuchet MS" pitchFamily="34" charset="0"/>
              </a:rPr>
              <a:t>Pulse sequence with frequency encoding</a:t>
            </a:r>
            <a:br>
              <a:rPr lang="en-US" sz="3200" dirty="0">
                <a:solidFill>
                  <a:srgbClr val="0000FF"/>
                </a:solidFill>
                <a:latin typeface="Trebuchet MS" pitchFamily="34" charset="0"/>
              </a:rPr>
            </a:br>
            <a:endParaRPr lang="en-US" sz="3200" dirty="0">
              <a:solidFill>
                <a:srgbClr val="0000FF"/>
              </a:solidFill>
              <a:latin typeface="Trebuchet MS" pitchFamily="34" charset="0"/>
            </a:endParaRPr>
          </a:p>
        </p:txBody>
      </p:sp>
      <p:sp>
        <p:nvSpPr>
          <p:cNvPr id="33796" name="Text Box 5"/>
          <p:cNvSpPr txBox="1">
            <a:spLocks noChangeArrowheads="1"/>
          </p:cNvSpPr>
          <p:nvPr/>
        </p:nvSpPr>
        <p:spPr bwMode="auto">
          <a:xfrm>
            <a:off x="318294" y="5553236"/>
            <a:ext cx="8507412" cy="923330"/>
          </a:xfrm>
          <a:prstGeom prst="rect">
            <a:avLst/>
          </a:prstGeom>
          <a:noFill/>
          <a:ln w="9525">
            <a:noFill/>
            <a:miter lim="800000"/>
            <a:headEnd/>
            <a:tailEnd/>
          </a:ln>
        </p:spPr>
        <p:txBody>
          <a:bodyPr wrap="square">
            <a:spAutoFit/>
          </a:bodyPr>
          <a:lstStyle/>
          <a:p>
            <a:pPr>
              <a:buFontTx/>
              <a:buChar char="•"/>
            </a:pPr>
            <a:r>
              <a:rPr lang="en-US" dirty="0"/>
              <a:t>   To create a one-dimensional map within a slice, a second magnetic gradient must be applied </a:t>
            </a:r>
            <a:r>
              <a:rPr lang="en-US" u="sng" dirty="0"/>
              <a:t>during</a:t>
            </a:r>
            <a:r>
              <a:rPr lang="en-US" dirty="0"/>
              <a:t> data acquisition. Note that data acquisition usually occurs with some delay after excitation for T1- or T2-sensitive images.</a:t>
            </a:r>
          </a:p>
        </p:txBody>
      </p:sp>
      <p:pic>
        <p:nvPicPr>
          <p:cNvPr id="2" name="Grafik 1">
            <a:extLst>
              <a:ext uri="{FF2B5EF4-FFF2-40B4-BE49-F238E27FC236}">
                <a16:creationId xmlns:a16="http://schemas.microsoft.com/office/drawing/2014/main" id="{D1A584A2-CDA5-D447-9C45-52EEF9DCFF54}"/>
              </a:ext>
            </a:extLst>
          </p:cNvPr>
          <p:cNvPicPr>
            <a:picLocks noChangeAspect="1"/>
          </p:cNvPicPr>
          <p:nvPr/>
        </p:nvPicPr>
        <p:blipFill>
          <a:blip r:embed="rId2"/>
          <a:stretch>
            <a:fillRect/>
          </a:stretch>
        </p:blipFill>
        <p:spPr>
          <a:xfrm>
            <a:off x="755576" y="1980487"/>
            <a:ext cx="5778500" cy="3009900"/>
          </a:xfrm>
          <a:prstGeom prst="rect">
            <a:avLst/>
          </a:prstGeom>
        </p:spPr>
      </p:pic>
    </p:spTree>
    <p:extLst>
      <p:ext uri="{BB962C8B-B14F-4D97-AF65-F5344CB8AC3E}">
        <p14:creationId xmlns:p14="http://schemas.microsoft.com/office/powerpoint/2010/main" val="202828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p:txBody>
          <a:bodyPr/>
          <a:lstStyle/>
          <a:p>
            <a:pPr eaLnBrk="1" hangingPunct="1"/>
            <a:r>
              <a:rPr lang="en-US" sz="3200" dirty="0">
                <a:solidFill>
                  <a:srgbClr val="0000FF"/>
                </a:solidFill>
                <a:latin typeface="Trebuchet MS" pitchFamily="34" charset="0"/>
              </a:rPr>
              <a:t> </a:t>
            </a:r>
            <a:br>
              <a:rPr lang="en-US" sz="3200" dirty="0">
                <a:solidFill>
                  <a:srgbClr val="0000FF"/>
                </a:solidFill>
                <a:latin typeface="Trebuchet MS" pitchFamily="34" charset="0"/>
              </a:rPr>
            </a:br>
            <a:r>
              <a:rPr lang="en-US" sz="3200" dirty="0">
                <a:solidFill>
                  <a:srgbClr val="0000FF"/>
                </a:solidFill>
                <a:latin typeface="Trebuchet MS" pitchFamily="34" charset="0"/>
              </a:rPr>
              <a:t>Pulse sequence with frequency and phase encoding</a:t>
            </a:r>
            <a:br>
              <a:rPr lang="en-US" sz="3200" dirty="0">
                <a:solidFill>
                  <a:srgbClr val="0000FF"/>
                </a:solidFill>
                <a:latin typeface="Trebuchet MS" pitchFamily="34" charset="0"/>
              </a:rPr>
            </a:br>
            <a:endParaRPr lang="en-US" sz="3200" dirty="0">
              <a:solidFill>
                <a:srgbClr val="0000FF"/>
              </a:solidFill>
              <a:latin typeface="Trebuchet MS" pitchFamily="34" charset="0"/>
            </a:endParaRPr>
          </a:p>
        </p:txBody>
      </p:sp>
      <p:sp>
        <p:nvSpPr>
          <p:cNvPr id="33796" name="Text Box 5"/>
          <p:cNvSpPr txBox="1">
            <a:spLocks noChangeArrowheads="1"/>
          </p:cNvSpPr>
          <p:nvPr/>
        </p:nvSpPr>
        <p:spPr bwMode="auto">
          <a:xfrm>
            <a:off x="318294" y="5265204"/>
            <a:ext cx="8507412" cy="1200329"/>
          </a:xfrm>
          <a:prstGeom prst="rect">
            <a:avLst/>
          </a:prstGeom>
          <a:noFill/>
          <a:ln w="9525">
            <a:noFill/>
            <a:miter lim="800000"/>
            <a:headEnd/>
            <a:tailEnd/>
          </a:ln>
        </p:spPr>
        <p:txBody>
          <a:bodyPr wrap="square">
            <a:spAutoFit/>
          </a:bodyPr>
          <a:lstStyle/>
          <a:p>
            <a:pPr>
              <a:buFontTx/>
              <a:buChar char="•"/>
            </a:pPr>
            <a:r>
              <a:rPr lang="en-US" dirty="0"/>
              <a:t>   To create a two-dimensional image of a given slice, two independent magnetic gradients must be used within that slice, i.e., a phase encoding gradient is applied before the frequency-encoding gradient, so that there is time for phase differences among spins to accumulate along that direction.</a:t>
            </a:r>
          </a:p>
        </p:txBody>
      </p:sp>
      <p:pic>
        <p:nvPicPr>
          <p:cNvPr id="3" name="Grafik 2">
            <a:extLst>
              <a:ext uri="{FF2B5EF4-FFF2-40B4-BE49-F238E27FC236}">
                <a16:creationId xmlns:a16="http://schemas.microsoft.com/office/drawing/2014/main" id="{1C0BBE87-08F2-44D8-5CD5-BFF87F64FEF3}"/>
              </a:ext>
            </a:extLst>
          </p:cNvPr>
          <p:cNvPicPr>
            <a:picLocks noChangeAspect="1"/>
          </p:cNvPicPr>
          <p:nvPr/>
        </p:nvPicPr>
        <p:blipFill>
          <a:blip r:embed="rId2"/>
          <a:stretch>
            <a:fillRect/>
          </a:stretch>
        </p:blipFill>
        <p:spPr>
          <a:xfrm>
            <a:off x="935596" y="1268760"/>
            <a:ext cx="5613400" cy="3822700"/>
          </a:xfrm>
          <a:prstGeom prst="rect">
            <a:avLst/>
          </a:prstGeom>
        </p:spPr>
      </p:pic>
    </p:spTree>
    <p:extLst>
      <p:ext uri="{BB962C8B-B14F-4D97-AF65-F5344CB8AC3E}">
        <p14:creationId xmlns:p14="http://schemas.microsoft.com/office/powerpoint/2010/main" val="1866722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377825"/>
            <a:ext cx="8229600" cy="1143000"/>
          </a:xfrm>
        </p:spPr>
        <p:txBody>
          <a:bodyPr/>
          <a:lstStyle/>
          <a:p>
            <a:pPr eaLnBrk="1" hangingPunct="1"/>
            <a:r>
              <a:rPr lang="de-DE" sz="3200">
                <a:solidFill>
                  <a:srgbClr val="0000FF"/>
                </a:solidFill>
                <a:latin typeface="Trebuchet MS" pitchFamily="34" charset="0"/>
              </a:rPr>
              <a:t>Overview</a:t>
            </a:r>
            <a:endParaRPr lang="en-US" sz="3200">
              <a:solidFill>
                <a:srgbClr val="0000FF"/>
              </a:solidFill>
              <a:latin typeface="Trebuchet MS" pitchFamily="34" charset="0"/>
            </a:endParaRPr>
          </a:p>
        </p:txBody>
      </p:sp>
      <p:sp>
        <p:nvSpPr>
          <p:cNvPr id="15363" name="Rectangle 3"/>
          <p:cNvSpPr>
            <a:spLocks noChangeArrowheads="1"/>
          </p:cNvSpPr>
          <p:nvPr/>
        </p:nvSpPr>
        <p:spPr bwMode="auto">
          <a:xfrm>
            <a:off x="457200" y="1520825"/>
            <a:ext cx="8229600" cy="4032250"/>
          </a:xfrm>
          <a:prstGeom prst="rect">
            <a:avLst/>
          </a:prstGeom>
          <a:noFill/>
          <a:ln w="9525">
            <a:noFill/>
            <a:miter lim="800000"/>
            <a:headEnd/>
            <a:tailEnd/>
          </a:ln>
        </p:spPr>
        <p:txBody>
          <a:bodyPr/>
          <a:lstStyle/>
          <a:p>
            <a:pPr marL="342900" indent="-342900">
              <a:spcBef>
                <a:spcPct val="20000"/>
              </a:spcBef>
              <a:buFontTx/>
              <a:buChar char="•"/>
            </a:pPr>
            <a:r>
              <a:rPr lang="de-DE">
                <a:latin typeface="Trebuchet MS" pitchFamily="34" charset="0"/>
              </a:rPr>
              <a:t>fMRI Scanner</a:t>
            </a:r>
          </a:p>
          <a:p>
            <a:pPr marL="342900" indent="-342900">
              <a:spcBef>
                <a:spcPct val="20000"/>
              </a:spcBef>
            </a:pPr>
            <a:r>
              <a:rPr lang="de-DE">
                <a:latin typeface="Trebuchet MS" pitchFamily="34" charset="0"/>
              </a:rPr>
              <a:t>     - static magnetic field, gradient coils, safety etc.</a:t>
            </a:r>
          </a:p>
          <a:p>
            <a:pPr marL="342900" indent="-342900">
              <a:spcBef>
                <a:spcPct val="20000"/>
              </a:spcBef>
              <a:buFontTx/>
              <a:buChar char="•"/>
            </a:pPr>
            <a:endParaRPr lang="de-DE" sz="1400">
              <a:latin typeface="Trebuchet MS" pitchFamily="34" charset="0"/>
            </a:endParaRPr>
          </a:p>
          <a:p>
            <a:pPr marL="342900" indent="-342900">
              <a:spcBef>
                <a:spcPct val="20000"/>
              </a:spcBef>
              <a:buFontTx/>
              <a:buChar char="•"/>
            </a:pPr>
            <a:r>
              <a:rPr lang="de-DE">
                <a:latin typeface="Trebuchet MS" pitchFamily="34" charset="0"/>
              </a:rPr>
              <a:t>MR Signal generation</a:t>
            </a:r>
          </a:p>
          <a:p>
            <a:pPr marL="342900" indent="-342900">
              <a:spcBef>
                <a:spcPct val="20000"/>
              </a:spcBef>
            </a:pPr>
            <a:r>
              <a:rPr lang="de-DE">
                <a:latin typeface="Trebuchet MS" pitchFamily="34" charset="0"/>
              </a:rPr>
              <a:t>     - magnetic moment, relaxation</a:t>
            </a:r>
          </a:p>
          <a:p>
            <a:pPr marL="342900" indent="-342900">
              <a:spcBef>
                <a:spcPct val="20000"/>
              </a:spcBef>
            </a:pPr>
            <a:endParaRPr lang="de-DE" sz="1400">
              <a:latin typeface="Trebuchet MS" pitchFamily="34" charset="0"/>
            </a:endParaRPr>
          </a:p>
          <a:p>
            <a:pPr marL="342900" indent="-342900">
              <a:spcBef>
                <a:spcPct val="20000"/>
              </a:spcBef>
              <a:buFontTx/>
              <a:buChar char="•"/>
            </a:pPr>
            <a:r>
              <a:rPr lang="de-DE">
                <a:latin typeface="Trebuchet MS" pitchFamily="34" charset="0"/>
              </a:rPr>
              <a:t> MR Image formation</a:t>
            </a:r>
          </a:p>
          <a:p>
            <a:pPr marL="342900" indent="-342900">
              <a:spcBef>
                <a:spcPct val="20000"/>
              </a:spcBef>
            </a:pPr>
            <a:r>
              <a:rPr lang="de-DE">
                <a:latin typeface="Trebuchet MS" pitchFamily="34" charset="0"/>
              </a:rPr>
              <a:t>      - slice selection, frequency and phase encoding</a:t>
            </a:r>
          </a:p>
          <a:p>
            <a:pPr marL="342900" indent="-342900">
              <a:spcBef>
                <a:spcPct val="20000"/>
              </a:spcBef>
            </a:pPr>
            <a:endParaRPr lang="de-DE" sz="1400">
              <a:latin typeface="Trebuchet MS" pitchFamily="34" charset="0"/>
            </a:endParaRPr>
          </a:p>
          <a:p>
            <a:pPr marL="342900" indent="-342900">
              <a:spcBef>
                <a:spcPct val="20000"/>
              </a:spcBef>
              <a:buFontTx/>
              <a:buChar char="•"/>
            </a:pPr>
            <a:r>
              <a:rPr lang="de-DE">
                <a:latin typeface="Trebuchet MS" pitchFamily="34" charset="0"/>
              </a:rPr>
              <a:t>MR Contrast</a:t>
            </a:r>
          </a:p>
          <a:p>
            <a:pPr marL="342900" indent="-342900">
              <a:spcBef>
                <a:spcPct val="20000"/>
              </a:spcBef>
            </a:pPr>
            <a:r>
              <a:rPr lang="de-DE">
                <a:latin typeface="Trebuchet MS" pitchFamily="34" charset="0"/>
              </a:rPr>
              <a:t>	T1, T2 and T2*</a:t>
            </a:r>
          </a:p>
          <a:p>
            <a:pPr marL="342900" indent="-342900">
              <a:spcBef>
                <a:spcPct val="20000"/>
              </a:spcBef>
            </a:pPr>
            <a:endParaRPr lang="de-DE" sz="1400">
              <a:latin typeface="Trebuchet MS" pitchFamily="34" charset="0"/>
            </a:endParaRPr>
          </a:p>
          <a:p>
            <a:pPr marL="342900" indent="-342900">
              <a:spcBef>
                <a:spcPct val="20000"/>
              </a:spcBef>
              <a:buFontTx/>
              <a:buChar char="•"/>
            </a:pPr>
            <a:r>
              <a:rPr lang="de-DE">
                <a:latin typeface="Trebuchet MS" pitchFamily="34" charset="0"/>
              </a:rPr>
              <a:t>BOLD-signal</a:t>
            </a:r>
          </a:p>
          <a:p>
            <a:pPr marL="342900" indent="-342900">
              <a:spcBef>
                <a:spcPct val="20000"/>
              </a:spcBef>
            </a:pPr>
            <a:r>
              <a:rPr lang="de-DE">
                <a:latin typeface="Trebuchet MS" pitchFamily="34" charset="0"/>
              </a:rPr>
              <a:t>     - neurovascular coupling, characterisation of the signal</a:t>
            </a:r>
          </a:p>
          <a:p>
            <a:pPr marL="342900" indent="-342900">
              <a:spcBef>
                <a:spcPct val="20000"/>
              </a:spcBef>
            </a:pPr>
            <a:endParaRPr lang="en-US">
              <a:latin typeface="Trebuchet MS"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p:txBody>
          <a:bodyPr/>
          <a:lstStyle/>
          <a:p>
            <a:pPr eaLnBrk="1" hangingPunct="1"/>
            <a:br>
              <a:rPr lang="en-US" sz="3200">
                <a:solidFill>
                  <a:srgbClr val="0000FF"/>
                </a:solidFill>
                <a:latin typeface="Trebuchet MS" pitchFamily="34" charset="0"/>
              </a:rPr>
            </a:br>
            <a:r>
              <a:rPr lang="en-US" sz="3200">
                <a:solidFill>
                  <a:srgbClr val="0000FF"/>
                </a:solidFill>
                <a:latin typeface="Trebuchet MS" pitchFamily="34" charset="0"/>
              </a:rPr>
              <a:t>k-space</a:t>
            </a:r>
            <a:br>
              <a:rPr lang="en-US" sz="3200">
                <a:solidFill>
                  <a:srgbClr val="0000FF"/>
                </a:solidFill>
                <a:latin typeface="Trebuchet MS" pitchFamily="34" charset="0"/>
              </a:rPr>
            </a:br>
            <a:endParaRPr lang="en-US" sz="3200">
              <a:solidFill>
                <a:srgbClr val="0000FF"/>
              </a:solidFill>
              <a:latin typeface="Trebuchet MS" pitchFamily="34" charset="0"/>
            </a:endParaRPr>
          </a:p>
        </p:txBody>
      </p:sp>
      <p:pic>
        <p:nvPicPr>
          <p:cNvPr id="35843" name="Picture 8" descr="bild"/>
          <p:cNvPicPr>
            <a:picLocks noChangeAspect="1" noChangeArrowheads="1"/>
          </p:cNvPicPr>
          <p:nvPr/>
        </p:nvPicPr>
        <p:blipFill>
          <a:blip r:embed="rId2"/>
          <a:srcRect/>
          <a:stretch>
            <a:fillRect/>
          </a:stretch>
        </p:blipFill>
        <p:spPr bwMode="auto">
          <a:xfrm>
            <a:off x="719138" y="1341438"/>
            <a:ext cx="3619500" cy="2352675"/>
          </a:xfrm>
          <a:prstGeom prst="rect">
            <a:avLst/>
          </a:prstGeom>
          <a:noFill/>
          <a:ln w="9525">
            <a:noFill/>
            <a:miter lim="800000"/>
            <a:headEnd/>
            <a:tailEnd/>
          </a:ln>
        </p:spPr>
      </p:pic>
      <p:pic>
        <p:nvPicPr>
          <p:cNvPr id="35844" name="Picture 9" descr="bild"/>
          <p:cNvPicPr>
            <a:picLocks noChangeAspect="1" noChangeArrowheads="1"/>
          </p:cNvPicPr>
          <p:nvPr/>
        </p:nvPicPr>
        <p:blipFill>
          <a:blip r:embed="rId3"/>
          <a:srcRect/>
          <a:stretch>
            <a:fillRect/>
          </a:stretch>
        </p:blipFill>
        <p:spPr bwMode="auto">
          <a:xfrm>
            <a:off x="1258888" y="3860800"/>
            <a:ext cx="2881312" cy="2198688"/>
          </a:xfrm>
          <a:prstGeom prst="rect">
            <a:avLst/>
          </a:prstGeom>
          <a:noFill/>
          <a:ln w="9525">
            <a:noFill/>
            <a:miter lim="800000"/>
            <a:headEnd/>
            <a:tailEnd/>
          </a:ln>
        </p:spPr>
      </p:pic>
      <p:pic>
        <p:nvPicPr>
          <p:cNvPr id="35845" name="Picture 10" descr="bild"/>
          <p:cNvPicPr>
            <a:picLocks noChangeAspect="1" noChangeArrowheads="1"/>
          </p:cNvPicPr>
          <p:nvPr/>
        </p:nvPicPr>
        <p:blipFill>
          <a:blip r:embed="rId4"/>
          <a:srcRect/>
          <a:stretch>
            <a:fillRect/>
          </a:stretch>
        </p:blipFill>
        <p:spPr bwMode="auto">
          <a:xfrm>
            <a:off x="5256213" y="1557338"/>
            <a:ext cx="3101975" cy="4283075"/>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p:txBody>
          <a:bodyPr/>
          <a:lstStyle/>
          <a:p>
            <a:pPr eaLnBrk="1" hangingPunct="1"/>
            <a:br>
              <a:rPr lang="en-US" sz="3200">
                <a:solidFill>
                  <a:srgbClr val="0000FF"/>
                </a:solidFill>
                <a:latin typeface="Trebuchet MS" pitchFamily="34" charset="0"/>
              </a:rPr>
            </a:br>
            <a:r>
              <a:rPr lang="en-US" sz="3200">
                <a:solidFill>
                  <a:srgbClr val="0000FF"/>
                </a:solidFill>
                <a:latin typeface="Trebuchet MS" pitchFamily="34" charset="0"/>
              </a:rPr>
              <a:t>MR Contrast</a:t>
            </a:r>
            <a:br>
              <a:rPr lang="en-US" sz="3200">
                <a:solidFill>
                  <a:srgbClr val="0000FF"/>
                </a:solidFill>
                <a:latin typeface="Trebuchet MS" pitchFamily="34" charset="0"/>
              </a:rPr>
            </a:br>
            <a:endParaRPr lang="en-US" sz="3200">
              <a:solidFill>
                <a:srgbClr val="0000FF"/>
              </a:solidFill>
              <a:latin typeface="Trebuchet MS" pitchFamily="34" charset="0"/>
            </a:endParaRPr>
          </a:p>
        </p:txBody>
      </p:sp>
      <p:pic>
        <p:nvPicPr>
          <p:cNvPr id="36867" name="Picture 4" descr="COR"/>
          <p:cNvPicPr>
            <a:picLocks noChangeAspect="1" noChangeArrowheads="1"/>
          </p:cNvPicPr>
          <p:nvPr/>
        </p:nvPicPr>
        <p:blipFill>
          <a:blip r:embed="rId2"/>
          <a:srcRect/>
          <a:stretch>
            <a:fillRect/>
          </a:stretch>
        </p:blipFill>
        <p:spPr bwMode="auto">
          <a:xfrm>
            <a:off x="1042988" y="1989138"/>
            <a:ext cx="2565400" cy="2246312"/>
          </a:xfrm>
          <a:prstGeom prst="rect">
            <a:avLst/>
          </a:prstGeom>
          <a:noFill/>
          <a:ln w="9525">
            <a:noFill/>
            <a:miter lim="800000"/>
            <a:headEnd/>
            <a:tailEnd/>
          </a:ln>
        </p:spPr>
      </p:pic>
      <p:pic>
        <p:nvPicPr>
          <p:cNvPr id="36868" name="Picture 5" descr="SAG"/>
          <p:cNvPicPr>
            <a:picLocks noChangeAspect="1" noChangeArrowheads="1"/>
          </p:cNvPicPr>
          <p:nvPr/>
        </p:nvPicPr>
        <p:blipFill>
          <a:blip r:embed="rId3"/>
          <a:srcRect/>
          <a:stretch>
            <a:fillRect/>
          </a:stretch>
        </p:blipFill>
        <p:spPr bwMode="auto">
          <a:xfrm>
            <a:off x="5184775" y="2060575"/>
            <a:ext cx="2952750" cy="2179638"/>
          </a:xfrm>
          <a:prstGeom prst="rect">
            <a:avLst/>
          </a:prstGeom>
          <a:noFill/>
          <a:ln w="9525">
            <a:noFill/>
            <a:miter lim="800000"/>
            <a:headEnd/>
            <a:tailEnd/>
          </a:ln>
        </p:spPr>
      </p:pic>
      <p:sp>
        <p:nvSpPr>
          <p:cNvPr id="36869" name="Text Box 6"/>
          <p:cNvSpPr txBox="1">
            <a:spLocks noChangeArrowheads="1"/>
          </p:cNvSpPr>
          <p:nvPr/>
        </p:nvSpPr>
        <p:spPr bwMode="auto">
          <a:xfrm>
            <a:off x="1162050" y="4976813"/>
            <a:ext cx="6746875" cy="915987"/>
          </a:xfrm>
          <a:prstGeom prst="rect">
            <a:avLst/>
          </a:prstGeom>
          <a:noFill/>
          <a:ln w="9525">
            <a:noFill/>
            <a:miter lim="800000"/>
            <a:headEnd/>
            <a:tailEnd/>
          </a:ln>
        </p:spPr>
        <p:txBody>
          <a:bodyPr wrap="none">
            <a:spAutoFit/>
          </a:bodyPr>
          <a:lstStyle/>
          <a:p>
            <a:pPr>
              <a:buFontTx/>
              <a:buChar char="•"/>
            </a:pPr>
            <a:r>
              <a:rPr lang="en-US"/>
              <a:t>   Contrast = difference in RF signals (emitted by water protons) </a:t>
            </a:r>
          </a:p>
          <a:p>
            <a:r>
              <a:rPr lang="en-US"/>
              <a:t>    between different tissues</a:t>
            </a:r>
          </a:p>
          <a:p>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Proton-density</a:t>
            </a:r>
          </a:p>
        </p:txBody>
      </p:sp>
      <p:pic>
        <p:nvPicPr>
          <p:cNvPr id="37891" name="Picture 5" descr="bild"/>
          <p:cNvPicPr>
            <a:picLocks noChangeAspect="1" noChangeArrowheads="1"/>
          </p:cNvPicPr>
          <p:nvPr/>
        </p:nvPicPr>
        <p:blipFill>
          <a:blip r:embed="rId2"/>
          <a:srcRect/>
          <a:stretch>
            <a:fillRect/>
          </a:stretch>
        </p:blipFill>
        <p:spPr bwMode="auto">
          <a:xfrm>
            <a:off x="503238" y="1557338"/>
            <a:ext cx="4572000" cy="2657475"/>
          </a:xfrm>
          <a:prstGeom prst="rect">
            <a:avLst/>
          </a:prstGeom>
          <a:noFill/>
          <a:ln w="9525">
            <a:noFill/>
            <a:miter lim="800000"/>
            <a:headEnd/>
            <a:tailEnd/>
          </a:ln>
        </p:spPr>
      </p:pic>
      <p:sp>
        <p:nvSpPr>
          <p:cNvPr id="37892" name="Text Box 7"/>
          <p:cNvSpPr txBox="1">
            <a:spLocks noChangeArrowheads="1"/>
          </p:cNvSpPr>
          <p:nvPr/>
        </p:nvSpPr>
        <p:spPr bwMode="auto">
          <a:xfrm>
            <a:off x="493713" y="4724400"/>
            <a:ext cx="7464425" cy="1465263"/>
          </a:xfrm>
          <a:prstGeom prst="rect">
            <a:avLst/>
          </a:prstGeom>
          <a:noFill/>
          <a:ln w="9525">
            <a:noFill/>
            <a:miter lim="800000"/>
            <a:headEnd/>
            <a:tailEnd/>
          </a:ln>
        </p:spPr>
        <p:txBody>
          <a:bodyPr wrap="none">
            <a:spAutoFit/>
          </a:bodyPr>
          <a:lstStyle/>
          <a:p>
            <a:pPr>
              <a:buFontTx/>
              <a:buChar char="•"/>
            </a:pPr>
            <a:r>
              <a:rPr lang="en-US"/>
              <a:t>   Technique: use very long time between RF (large TR) and very short </a:t>
            </a:r>
          </a:p>
          <a:p>
            <a:r>
              <a:rPr lang="en-US"/>
              <a:t>    delay between excitation and readout window (short TE)</a:t>
            </a:r>
          </a:p>
          <a:p>
            <a:r>
              <a:rPr lang="en-US"/>
              <a:t>    - useful for anatomical reference scans</a:t>
            </a:r>
          </a:p>
          <a:p>
            <a:r>
              <a:rPr lang="en-US"/>
              <a:t>    ~ 1 mm resolution</a:t>
            </a:r>
          </a:p>
          <a:p>
            <a:endParaRPr lang="en-US"/>
          </a:p>
        </p:txBody>
      </p:sp>
      <p:pic>
        <p:nvPicPr>
          <p:cNvPr id="37893" name="Picture 9" descr="bild"/>
          <p:cNvPicPr>
            <a:picLocks noChangeAspect="1" noChangeArrowheads="1"/>
          </p:cNvPicPr>
          <p:nvPr/>
        </p:nvPicPr>
        <p:blipFill>
          <a:blip r:embed="rId3"/>
          <a:srcRect/>
          <a:stretch>
            <a:fillRect/>
          </a:stretch>
        </p:blipFill>
        <p:spPr bwMode="auto">
          <a:xfrm>
            <a:off x="5759450" y="1449388"/>
            <a:ext cx="2517775" cy="2590800"/>
          </a:xfrm>
          <a:prstGeom prst="rect">
            <a:avLst/>
          </a:prstGeom>
          <a:noFill/>
          <a:ln w="9525">
            <a:noFill/>
            <a:miter lim="800000"/>
            <a:headEnd/>
            <a:tailEnd/>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idx="4294967295"/>
          </p:nvPr>
        </p:nvSpPr>
        <p:spPr/>
        <p:txBody>
          <a:bodyPr/>
          <a:lstStyle/>
          <a:p>
            <a:pPr eaLnBrk="1" hangingPunct="1"/>
            <a:r>
              <a:rPr lang="de-DE" sz="3600">
                <a:solidFill>
                  <a:srgbClr val="0000FF"/>
                </a:solidFill>
                <a:latin typeface="Trebuchet MS" pitchFamily="34" charset="0"/>
              </a:rPr>
              <a:t>T1</a:t>
            </a:r>
            <a:endParaRPr lang="en-US" sz="3600">
              <a:solidFill>
                <a:srgbClr val="0000FF"/>
              </a:solidFill>
              <a:latin typeface="Trebuchet MS" pitchFamily="34" charset="0"/>
            </a:endParaRPr>
          </a:p>
        </p:txBody>
      </p:sp>
      <p:pic>
        <p:nvPicPr>
          <p:cNvPr id="38915" name="Picture 8" descr="bild"/>
          <p:cNvPicPr>
            <a:picLocks noChangeAspect="1" noChangeArrowheads="1"/>
          </p:cNvPicPr>
          <p:nvPr/>
        </p:nvPicPr>
        <p:blipFill>
          <a:blip r:embed="rId2"/>
          <a:srcRect/>
          <a:stretch>
            <a:fillRect/>
          </a:stretch>
        </p:blipFill>
        <p:spPr bwMode="auto">
          <a:xfrm rot="-60000">
            <a:off x="5867400" y="1665288"/>
            <a:ext cx="2541588" cy="2603500"/>
          </a:xfrm>
          <a:prstGeom prst="rect">
            <a:avLst/>
          </a:prstGeom>
          <a:noFill/>
          <a:ln w="9525">
            <a:noFill/>
            <a:miter lim="800000"/>
            <a:headEnd/>
            <a:tailEnd/>
          </a:ln>
        </p:spPr>
      </p:pic>
      <p:pic>
        <p:nvPicPr>
          <p:cNvPr id="38916" name="Picture 9" descr="Picture2"/>
          <p:cNvPicPr>
            <a:picLocks noChangeAspect="1" noChangeArrowheads="1"/>
          </p:cNvPicPr>
          <p:nvPr/>
        </p:nvPicPr>
        <p:blipFill>
          <a:blip r:embed="rId3"/>
          <a:srcRect/>
          <a:stretch>
            <a:fillRect/>
          </a:stretch>
        </p:blipFill>
        <p:spPr bwMode="auto">
          <a:xfrm>
            <a:off x="323850" y="1773238"/>
            <a:ext cx="4933950" cy="2128837"/>
          </a:xfrm>
          <a:prstGeom prst="rect">
            <a:avLst/>
          </a:prstGeom>
          <a:noFill/>
          <a:ln w="9525">
            <a:noFill/>
            <a:miter lim="800000"/>
            <a:headEnd/>
            <a:tailEnd/>
          </a:ln>
        </p:spPr>
      </p:pic>
      <p:sp>
        <p:nvSpPr>
          <p:cNvPr id="38917" name="Text Box 10"/>
          <p:cNvSpPr txBox="1">
            <a:spLocks noChangeArrowheads="1"/>
          </p:cNvSpPr>
          <p:nvPr/>
        </p:nvSpPr>
        <p:spPr bwMode="auto">
          <a:xfrm>
            <a:off x="395288" y="4868863"/>
            <a:ext cx="7654925" cy="1465262"/>
          </a:xfrm>
          <a:prstGeom prst="rect">
            <a:avLst/>
          </a:prstGeom>
          <a:noFill/>
          <a:ln w="9525">
            <a:noFill/>
            <a:miter lim="800000"/>
            <a:headEnd/>
            <a:tailEnd/>
          </a:ln>
        </p:spPr>
        <p:txBody>
          <a:bodyPr wrap="none">
            <a:spAutoFit/>
          </a:bodyPr>
          <a:lstStyle/>
          <a:p>
            <a:pPr>
              <a:buFontTx/>
              <a:buChar char="•"/>
            </a:pPr>
            <a:r>
              <a:rPr lang="en-US"/>
              <a:t>   Technique: use intermediate timing between RF (intermediate TR) and </a:t>
            </a:r>
          </a:p>
          <a:p>
            <a:r>
              <a:rPr lang="en-US"/>
              <a:t>    very short TE</a:t>
            </a:r>
          </a:p>
          <a:p>
            <a:r>
              <a:rPr lang="en-US"/>
              <a:t>    - useful for anatomical reference scans</a:t>
            </a:r>
          </a:p>
          <a:p>
            <a:r>
              <a:rPr lang="en-US"/>
              <a:t>   ~1 mm resolution</a:t>
            </a:r>
          </a:p>
          <a:p>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p:txBody>
          <a:bodyPr/>
          <a:lstStyle/>
          <a:p>
            <a:pPr eaLnBrk="1" hangingPunct="1"/>
            <a:r>
              <a:rPr lang="de-DE" sz="3600">
                <a:solidFill>
                  <a:srgbClr val="0000FF"/>
                </a:solidFill>
                <a:latin typeface="Trebuchet MS" pitchFamily="34" charset="0"/>
              </a:rPr>
              <a:t>T2</a:t>
            </a:r>
            <a:endParaRPr lang="en-US" sz="3600">
              <a:solidFill>
                <a:srgbClr val="0000FF"/>
              </a:solidFill>
              <a:latin typeface="Trebuchet MS" pitchFamily="34" charset="0"/>
            </a:endParaRPr>
          </a:p>
        </p:txBody>
      </p:sp>
      <p:pic>
        <p:nvPicPr>
          <p:cNvPr id="39939" name="Picture 5" descr="bild"/>
          <p:cNvPicPr>
            <a:picLocks noChangeAspect="1" noChangeArrowheads="1"/>
          </p:cNvPicPr>
          <p:nvPr/>
        </p:nvPicPr>
        <p:blipFill>
          <a:blip r:embed="rId2"/>
          <a:srcRect/>
          <a:stretch>
            <a:fillRect/>
          </a:stretch>
        </p:blipFill>
        <p:spPr bwMode="auto">
          <a:xfrm>
            <a:off x="395288" y="1916113"/>
            <a:ext cx="4748212" cy="2316162"/>
          </a:xfrm>
          <a:prstGeom prst="rect">
            <a:avLst/>
          </a:prstGeom>
          <a:noFill/>
          <a:ln w="9525">
            <a:noFill/>
            <a:miter lim="800000"/>
            <a:headEnd/>
            <a:tailEnd/>
          </a:ln>
        </p:spPr>
      </p:pic>
      <p:sp>
        <p:nvSpPr>
          <p:cNvPr id="39940" name="Text Box 7"/>
          <p:cNvSpPr txBox="1">
            <a:spLocks noChangeArrowheads="1"/>
          </p:cNvSpPr>
          <p:nvPr/>
        </p:nvSpPr>
        <p:spPr bwMode="auto">
          <a:xfrm>
            <a:off x="719138" y="4616450"/>
            <a:ext cx="6902450" cy="1190625"/>
          </a:xfrm>
          <a:prstGeom prst="rect">
            <a:avLst/>
          </a:prstGeom>
          <a:noFill/>
          <a:ln w="9525">
            <a:noFill/>
            <a:miter lim="800000"/>
            <a:headEnd/>
            <a:tailEnd/>
          </a:ln>
        </p:spPr>
        <p:txBody>
          <a:bodyPr wrap="none">
            <a:spAutoFit/>
          </a:bodyPr>
          <a:lstStyle/>
          <a:p>
            <a:pPr>
              <a:buFontTx/>
              <a:buChar char="•"/>
            </a:pPr>
            <a:r>
              <a:rPr lang="en-US"/>
              <a:t>   Technique: use large TR and intermediate TE </a:t>
            </a:r>
          </a:p>
          <a:p>
            <a:r>
              <a:rPr lang="en-US"/>
              <a:t>    - useful for anatomical and functional studies</a:t>
            </a:r>
          </a:p>
          <a:p>
            <a:r>
              <a:rPr lang="en-US"/>
              <a:t>    - 1mm resolution for anatomical scans or 3 mm functional scans</a:t>
            </a:r>
          </a:p>
          <a:p>
            <a:endParaRPr lang="en-US"/>
          </a:p>
        </p:txBody>
      </p:sp>
      <p:pic>
        <p:nvPicPr>
          <p:cNvPr id="39941" name="Picture 9" descr="bild"/>
          <p:cNvPicPr>
            <a:picLocks noChangeAspect="1" noChangeArrowheads="1"/>
          </p:cNvPicPr>
          <p:nvPr/>
        </p:nvPicPr>
        <p:blipFill>
          <a:blip r:embed="rId3"/>
          <a:srcRect/>
          <a:stretch>
            <a:fillRect/>
          </a:stretch>
        </p:blipFill>
        <p:spPr bwMode="auto">
          <a:xfrm>
            <a:off x="5795963" y="1808163"/>
            <a:ext cx="2435225" cy="2466975"/>
          </a:xfrm>
          <a:prstGeom prst="rect">
            <a:avLst/>
          </a:prstGeom>
          <a:noFill/>
          <a:ln w="9525">
            <a:noFill/>
            <a:miter lim="800000"/>
            <a:headEnd/>
            <a:tailEnd/>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p:txBody>
          <a:bodyPr/>
          <a:lstStyle/>
          <a:p>
            <a:pPr eaLnBrk="1" hangingPunct="1"/>
            <a:r>
              <a:rPr lang="de-DE" sz="3600">
                <a:solidFill>
                  <a:srgbClr val="0000FF"/>
                </a:solidFill>
                <a:latin typeface="Trebuchet MS" pitchFamily="34" charset="0"/>
              </a:rPr>
              <a:t>EPI and T2*</a:t>
            </a:r>
            <a:endParaRPr lang="en-US" sz="3600">
              <a:solidFill>
                <a:srgbClr val="0000FF"/>
              </a:solidFill>
              <a:latin typeface="Trebuchet MS" pitchFamily="34" charset="0"/>
            </a:endParaRPr>
          </a:p>
        </p:txBody>
      </p:sp>
      <p:pic>
        <p:nvPicPr>
          <p:cNvPr id="40963" name="Picture 4" descr="bild"/>
          <p:cNvPicPr>
            <a:picLocks noChangeAspect="1" noChangeArrowheads="1"/>
          </p:cNvPicPr>
          <p:nvPr/>
        </p:nvPicPr>
        <p:blipFill>
          <a:blip r:embed="rId2"/>
          <a:srcRect/>
          <a:stretch>
            <a:fillRect/>
          </a:stretch>
        </p:blipFill>
        <p:spPr bwMode="auto">
          <a:xfrm>
            <a:off x="700088" y="1341438"/>
            <a:ext cx="7742237" cy="2687637"/>
          </a:xfrm>
          <a:prstGeom prst="rect">
            <a:avLst/>
          </a:prstGeom>
          <a:noFill/>
          <a:ln w="9525">
            <a:noFill/>
            <a:miter lim="800000"/>
            <a:headEnd/>
            <a:tailEnd/>
          </a:ln>
        </p:spPr>
      </p:pic>
      <p:sp>
        <p:nvSpPr>
          <p:cNvPr id="40964" name="Rectangle 5"/>
          <p:cNvSpPr>
            <a:spLocks noChangeArrowheads="1"/>
          </p:cNvSpPr>
          <p:nvPr/>
        </p:nvSpPr>
        <p:spPr bwMode="auto">
          <a:xfrm>
            <a:off x="971550" y="4221163"/>
            <a:ext cx="7127875" cy="2289175"/>
          </a:xfrm>
          <a:prstGeom prst="rect">
            <a:avLst/>
          </a:prstGeom>
          <a:noFill/>
          <a:ln w="9525">
            <a:noFill/>
            <a:miter lim="800000"/>
            <a:headEnd/>
            <a:tailEnd/>
          </a:ln>
        </p:spPr>
        <p:txBody>
          <a:bodyPr>
            <a:spAutoFit/>
          </a:bodyPr>
          <a:lstStyle/>
          <a:p>
            <a:pPr>
              <a:buFontTx/>
              <a:buChar char="•"/>
            </a:pPr>
            <a:r>
              <a:rPr lang="en-US"/>
              <a:t>   Methods shown earlier take multiple RF shots to readout enough  </a:t>
            </a:r>
          </a:p>
          <a:p>
            <a:r>
              <a:rPr lang="en-US"/>
              <a:t>    data to reconstruct a single image</a:t>
            </a:r>
          </a:p>
          <a:p>
            <a:endParaRPr lang="en-US"/>
          </a:p>
          <a:p>
            <a:pPr>
              <a:buFontTx/>
              <a:buChar char="•"/>
            </a:pPr>
            <a:r>
              <a:rPr lang="en-US"/>
              <a:t>   Each RF shot gets data with one value of phase encoding</a:t>
            </a:r>
          </a:p>
          <a:p>
            <a:endParaRPr lang="en-US"/>
          </a:p>
          <a:p>
            <a:pPr>
              <a:buFontTx/>
              <a:buChar char="•"/>
            </a:pPr>
            <a:r>
              <a:rPr lang="en-US"/>
              <a:t>   If gradient system (power supplies and gradient coil) are good </a:t>
            </a:r>
          </a:p>
          <a:p>
            <a:r>
              <a:rPr lang="en-US"/>
              <a:t>    enough, can read out all data required for one image after one </a:t>
            </a:r>
          </a:p>
          <a:p>
            <a:r>
              <a:rPr lang="en-US"/>
              <a:t>    RF shot (signal is available in 2*T2* [80 ms])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BOLD-signal affects T2 </a:t>
            </a:r>
          </a:p>
        </p:txBody>
      </p:sp>
      <p:pic>
        <p:nvPicPr>
          <p:cNvPr id="41987" name="Picture 14" descr="thulborn"/>
          <p:cNvPicPr>
            <a:picLocks noChangeAspect="1" noChangeArrowheads="1"/>
          </p:cNvPicPr>
          <p:nvPr/>
        </p:nvPicPr>
        <p:blipFill>
          <a:blip r:embed="rId2">
            <a:lum bright="-40000" contrast="40000"/>
          </a:blip>
          <a:srcRect/>
          <a:stretch>
            <a:fillRect/>
          </a:stretch>
        </p:blipFill>
        <p:spPr bwMode="auto">
          <a:xfrm>
            <a:off x="1871663" y="1808163"/>
            <a:ext cx="5334000" cy="3962400"/>
          </a:xfrm>
          <a:prstGeom prst="rect">
            <a:avLst/>
          </a:prstGeom>
          <a:noFill/>
          <a:ln w="9525">
            <a:noFill/>
            <a:miter lim="800000"/>
            <a:headEnd/>
            <a:tailEnd/>
          </a:ln>
        </p:spPr>
      </p:pic>
      <p:sp>
        <p:nvSpPr>
          <p:cNvPr id="41988" name="Line 15"/>
          <p:cNvSpPr>
            <a:spLocks noChangeShapeType="1"/>
          </p:cNvSpPr>
          <p:nvPr/>
        </p:nvSpPr>
        <p:spPr bwMode="auto">
          <a:xfrm>
            <a:off x="2514600" y="6248400"/>
            <a:ext cx="4267200" cy="0"/>
          </a:xfrm>
          <a:prstGeom prst="line">
            <a:avLst/>
          </a:prstGeom>
          <a:noFill/>
          <a:ln w="38100">
            <a:solidFill>
              <a:srgbClr val="FF0000"/>
            </a:solidFill>
            <a:round/>
            <a:headEnd/>
            <a:tailEnd type="triangle" w="med" len="med"/>
          </a:ln>
        </p:spPr>
        <p:txBody>
          <a:bodyPr/>
          <a:lstStyle/>
          <a:p>
            <a:endParaRPr lang="de-DE"/>
          </a:p>
        </p:txBody>
      </p:sp>
      <p:sp>
        <p:nvSpPr>
          <p:cNvPr id="41989" name="Text Box 16"/>
          <p:cNvSpPr txBox="1">
            <a:spLocks noChangeArrowheads="1"/>
          </p:cNvSpPr>
          <p:nvPr/>
        </p:nvSpPr>
        <p:spPr bwMode="auto">
          <a:xfrm>
            <a:off x="2819400" y="6324600"/>
            <a:ext cx="3581400" cy="366713"/>
          </a:xfrm>
          <a:prstGeom prst="rect">
            <a:avLst/>
          </a:prstGeom>
          <a:noFill/>
          <a:ln w="9525">
            <a:noFill/>
            <a:miter lim="800000"/>
            <a:headEnd/>
            <a:tailEnd/>
          </a:ln>
        </p:spPr>
        <p:txBody>
          <a:bodyPr>
            <a:spAutoFit/>
          </a:bodyPr>
          <a:lstStyle/>
          <a:p>
            <a:pPr>
              <a:spcBef>
                <a:spcPct val="50000"/>
              </a:spcBef>
            </a:pPr>
            <a:r>
              <a:rPr lang="en-US"/>
              <a:t>Increasing Blood Oxygenation</a:t>
            </a:r>
          </a:p>
        </p:txBody>
      </p:sp>
      <p:sp>
        <p:nvSpPr>
          <p:cNvPr id="41990" name="Line 17"/>
          <p:cNvSpPr>
            <a:spLocks noChangeShapeType="1"/>
          </p:cNvSpPr>
          <p:nvPr/>
        </p:nvSpPr>
        <p:spPr bwMode="auto">
          <a:xfrm flipV="1">
            <a:off x="1600200" y="2057400"/>
            <a:ext cx="0" cy="3429000"/>
          </a:xfrm>
          <a:prstGeom prst="line">
            <a:avLst/>
          </a:prstGeom>
          <a:noFill/>
          <a:ln w="38100">
            <a:solidFill>
              <a:srgbClr val="FF0000"/>
            </a:solidFill>
            <a:round/>
            <a:headEnd/>
            <a:tailEnd type="triangle" w="med" len="med"/>
          </a:ln>
        </p:spPr>
        <p:txBody>
          <a:bodyPr/>
          <a:lstStyle/>
          <a:p>
            <a:endParaRPr lang="de-DE"/>
          </a:p>
        </p:txBody>
      </p:sp>
      <p:sp>
        <p:nvSpPr>
          <p:cNvPr id="41991" name="Text Box 18"/>
          <p:cNvSpPr txBox="1">
            <a:spLocks noChangeArrowheads="1"/>
          </p:cNvSpPr>
          <p:nvPr/>
        </p:nvSpPr>
        <p:spPr bwMode="auto">
          <a:xfrm rot="-5400000">
            <a:off x="-464343" y="3664743"/>
            <a:ext cx="3581400" cy="366713"/>
          </a:xfrm>
          <a:prstGeom prst="rect">
            <a:avLst/>
          </a:prstGeom>
          <a:noFill/>
          <a:ln w="9525">
            <a:noFill/>
            <a:miter lim="800000"/>
            <a:headEnd/>
            <a:tailEnd/>
          </a:ln>
        </p:spPr>
        <p:txBody>
          <a:bodyPr>
            <a:spAutoFit/>
          </a:bodyPr>
          <a:lstStyle/>
          <a:p>
            <a:pPr>
              <a:spcBef>
                <a:spcPct val="50000"/>
              </a:spcBef>
            </a:pPr>
            <a:r>
              <a:rPr lang="en-US"/>
              <a:t>Decreasing Relaxation Time</a:t>
            </a:r>
          </a:p>
        </p:txBody>
      </p:sp>
      <p:sp>
        <p:nvSpPr>
          <p:cNvPr id="41992" name="Text Box 19"/>
          <p:cNvSpPr txBox="1">
            <a:spLocks noChangeArrowheads="1"/>
          </p:cNvSpPr>
          <p:nvPr/>
        </p:nvSpPr>
        <p:spPr bwMode="auto">
          <a:xfrm>
            <a:off x="4724400" y="3124200"/>
            <a:ext cx="457200" cy="366713"/>
          </a:xfrm>
          <a:prstGeom prst="rect">
            <a:avLst/>
          </a:prstGeom>
          <a:noFill/>
          <a:ln w="9525">
            <a:noFill/>
            <a:miter lim="800000"/>
            <a:headEnd/>
            <a:tailEnd/>
          </a:ln>
        </p:spPr>
        <p:txBody>
          <a:bodyPr>
            <a:spAutoFit/>
          </a:bodyPr>
          <a:lstStyle/>
          <a:p>
            <a:pPr>
              <a:spcBef>
                <a:spcPct val="50000"/>
              </a:spcBef>
            </a:pPr>
            <a:r>
              <a:rPr lang="en-US">
                <a:solidFill>
                  <a:schemeClr val="bg1"/>
                </a:solidFill>
              </a:rPr>
              <a:t>T2</a:t>
            </a:r>
          </a:p>
        </p:txBody>
      </p:sp>
      <p:sp>
        <p:nvSpPr>
          <p:cNvPr id="41993" name="Text Box 20"/>
          <p:cNvSpPr txBox="1">
            <a:spLocks noChangeArrowheads="1"/>
          </p:cNvSpPr>
          <p:nvPr/>
        </p:nvSpPr>
        <p:spPr bwMode="auto">
          <a:xfrm>
            <a:off x="3733800" y="4800600"/>
            <a:ext cx="457200" cy="366713"/>
          </a:xfrm>
          <a:prstGeom prst="rect">
            <a:avLst/>
          </a:prstGeom>
          <a:noFill/>
          <a:ln w="9525">
            <a:noFill/>
            <a:miter lim="800000"/>
            <a:headEnd/>
            <a:tailEnd/>
          </a:ln>
        </p:spPr>
        <p:txBody>
          <a:bodyPr>
            <a:spAutoFit/>
          </a:bodyPr>
          <a:lstStyle/>
          <a:p>
            <a:pPr>
              <a:spcBef>
                <a:spcPct val="50000"/>
              </a:spcBef>
            </a:pPr>
            <a:r>
              <a:rPr lang="en-US">
                <a:solidFill>
                  <a:schemeClr val="bg1"/>
                </a:solidFill>
              </a:rPr>
              <a:t>T1</a:t>
            </a:r>
          </a:p>
        </p:txBody>
      </p:sp>
      <p:sp>
        <p:nvSpPr>
          <p:cNvPr id="41994" name="Text Box 21"/>
          <p:cNvSpPr txBox="1">
            <a:spLocks noChangeArrowheads="1"/>
          </p:cNvSpPr>
          <p:nvPr/>
        </p:nvSpPr>
        <p:spPr bwMode="auto">
          <a:xfrm>
            <a:off x="6858000" y="6491288"/>
            <a:ext cx="2286000" cy="366712"/>
          </a:xfrm>
          <a:prstGeom prst="rect">
            <a:avLst/>
          </a:prstGeom>
          <a:noFill/>
          <a:ln w="9525">
            <a:noFill/>
            <a:miter lim="800000"/>
            <a:headEnd/>
            <a:tailEnd/>
          </a:ln>
        </p:spPr>
        <p:txBody>
          <a:bodyPr>
            <a:spAutoFit/>
          </a:bodyPr>
          <a:lstStyle/>
          <a:p>
            <a:pPr>
              <a:spcBef>
                <a:spcPct val="50000"/>
              </a:spcBef>
            </a:pPr>
            <a:r>
              <a:rPr lang="en-US"/>
              <a:t>Thulborn et al., 1982</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BOLD-signal</a:t>
            </a:r>
          </a:p>
        </p:txBody>
      </p:sp>
      <p:grpSp>
        <p:nvGrpSpPr>
          <p:cNvPr id="2" name="Group 8"/>
          <p:cNvGrpSpPr>
            <a:grpSpLocks noChangeAspect="1"/>
          </p:cNvGrpSpPr>
          <p:nvPr/>
        </p:nvGrpSpPr>
        <p:grpSpPr bwMode="auto">
          <a:xfrm flipH="1" flipV="1">
            <a:off x="917575" y="2241550"/>
            <a:ext cx="7235825" cy="1657350"/>
            <a:chOff x="683" y="935"/>
            <a:chExt cx="4394" cy="1197"/>
          </a:xfrm>
        </p:grpSpPr>
        <p:sp>
          <p:nvSpPr>
            <p:cNvPr id="43014" name="AutoShape 7"/>
            <p:cNvSpPr>
              <a:spLocks noChangeAspect="1" noChangeArrowheads="1" noTextEdit="1"/>
            </p:cNvSpPr>
            <p:nvPr/>
          </p:nvSpPr>
          <p:spPr bwMode="auto">
            <a:xfrm>
              <a:off x="683" y="935"/>
              <a:ext cx="4394" cy="1197"/>
            </a:xfrm>
            <a:prstGeom prst="rect">
              <a:avLst/>
            </a:prstGeom>
            <a:noFill/>
            <a:ln w="9525">
              <a:noFill/>
              <a:miter lim="800000"/>
              <a:headEnd/>
              <a:tailEnd/>
            </a:ln>
          </p:spPr>
          <p:txBody>
            <a:bodyPr/>
            <a:lstStyle/>
            <a:p>
              <a:endParaRPr lang="de-DE"/>
            </a:p>
          </p:txBody>
        </p:sp>
        <p:pic>
          <p:nvPicPr>
            <p:cNvPr id="43015" name="Picture 9"/>
            <p:cNvPicPr>
              <a:picLocks noChangeAspect="1" noChangeArrowheads="1"/>
            </p:cNvPicPr>
            <p:nvPr/>
          </p:nvPicPr>
          <p:blipFill>
            <a:blip r:embed="rId2"/>
            <a:srcRect/>
            <a:stretch>
              <a:fillRect/>
            </a:stretch>
          </p:blipFill>
          <p:spPr bwMode="auto">
            <a:xfrm>
              <a:off x="683" y="935"/>
              <a:ext cx="4396" cy="1199"/>
            </a:xfrm>
            <a:prstGeom prst="rect">
              <a:avLst/>
            </a:prstGeom>
            <a:noFill/>
            <a:ln w="9525">
              <a:noFill/>
              <a:miter lim="800000"/>
              <a:headEnd/>
              <a:tailEnd/>
            </a:ln>
          </p:spPr>
        </p:pic>
      </p:grpSp>
      <p:sp>
        <p:nvSpPr>
          <p:cNvPr id="43012" name="Rectangle 11"/>
          <p:cNvSpPr>
            <a:spLocks noChangeArrowheads="1"/>
          </p:cNvSpPr>
          <p:nvPr/>
        </p:nvSpPr>
        <p:spPr bwMode="auto">
          <a:xfrm>
            <a:off x="844550" y="4545013"/>
            <a:ext cx="7381875" cy="1604962"/>
          </a:xfrm>
          <a:prstGeom prst="rect">
            <a:avLst/>
          </a:prstGeom>
          <a:noFill/>
          <a:ln w="9525">
            <a:noFill/>
            <a:miter lim="800000"/>
            <a:headEnd/>
            <a:tailEnd/>
          </a:ln>
        </p:spPr>
        <p:txBody>
          <a:bodyPr>
            <a:spAutoFit/>
          </a:bodyPr>
          <a:lstStyle/>
          <a:p>
            <a:pPr>
              <a:spcBef>
                <a:spcPct val="50000"/>
              </a:spcBef>
              <a:buFontTx/>
              <a:buChar char="•"/>
            </a:pPr>
            <a:r>
              <a:rPr lang="en-US"/>
              <a:t>   Oxygenated blood in tube leads to little signal change, either on </a:t>
            </a:r>
          </a:p>
          <a:p>
            <a:pPr>
              <a:spcBef>
                <a:spcPct val="50000"/>
              </a:spcBef>
            </a:pPr>
            <a:r>
              <a:rPr lang="en-US"/>
              <a:t>    spin- or gradient-echo images</a:t>
            </a:r>
          </a:p>
          <a:p>
            <a:pPr>
              <a:spcBef>
                <a:spcPct val="50000"/>
              </a:spcBef>
              <a:buFontTx/>
              <a:buChar char="•"/>
            </a:pPr>
            <a:r>
              <a:rPr lang="en-US"/>
              <a:t>   Deoxygenated blood leads to large susceptibility effects on gradient-</a:t>
            </a:r>
          </a:p>
          <a:p>
            <a:pPr>
              <a:spcBef>
                <a:spcPct val="50000"/>
              </a:spcBef>
            </a:pPr>
            <a:r>
              <a:rPr lang="en-US"/>
              <a:t>    echo images</a:t>
            </a:r>
          </a:p>
        </p:txBody>
      </p:sp>
      <p:sp>
        <p:nvSpPr>
          <p:cNvPr id="43013" name="Text Box 12"/>
          <p:cNvSpPr txBox="1">
            <a:spLocks noChangeArrowheads="1"/>
          </p:cNvSpPr>
          <p:nvPr/>
        </p:nvSpPr>
        <p:spPr bwMode="auto">
          <a:xfrm>
            <a:off x="6711950" y="3989388"/>
            <a:ext cx="1479550" cy="366712"/>
          </a:xfrm>
          <a:prstGeom prst="rect">
            <a:avLst/>
          </a:prstGeom>
          <a:noFill/>
          <a:ln w="9525">
            <a:noFill/>
            <a:miter lim="800000"/>
            <a:headEnd/>
            <a:tailEnd/>
          </a:ln>
        </p:spPr>
        <p:txBody>
          <a:bodyPr wrap="none">
            <a:spAutoFit/>
          </a:bodyPr>
          <a:lstStyle/>
          <a:p>
            <a:r>
              <a:rPr lang="en-US"/>
              <a:t>Ogawa 1990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BOLD Endogenous Contrast</a:t>
            </a:r>
          </a:p>
        </p:txBody>
      </p:sp>
      <p:sp>
        <p:nvSpPr>
          <p:cNvPr id="44035" name="Rectangle 3"/>
          <p:cNvSpPr>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eaLnBrk="0" hangingPunct="0">
              <a:lnSpc>
                <a:spcPct val="90000"/>
              </a:lnSpc>
              <a:spcBef>
                <a:spcPct val="20000"/>
              </a:spcBef>
              <a:buFontTx/>
              <a:buChar char="•"/>
            </a:pPr>
            <a:r>
              <a:rPr lang="en-US" u="sng" dirty="0"/>
              <a:t>B</a:t>
            </a:r>
            <a:r>
              <a:rPr lang="en-US" dirty="0"/>
              <a:t>lood </a:t>
            </a:r>
            <a:r>
              <a:rPr lang="en-US" u="sng" dirty="0" err="1"/>
              <a:t>O</a:t>
            </a:r>
            <a:r>
              <a:rPr lang="en-US" dirty="0" err="1"/>
              <a:t>xyenation</a:t>
            </a:r>
            <a:r>
              <a:rPr lang="en-US" dirty="0"/>
              <a:t> </a:t>
            </a:r>
            <a:r>
              <a:rPr lang="en-US" u="sng" dirty="0"/>
              <a:t>L</a:t>
            </a:r>
            <a:r>
              <a:rPr lang="en-US" dirty="0"/>
              <a:t>evel </a:t>
            </a:r>
            <a:r>
              <a:rPr lang="en-US" u="sng" dirty="0"/>
              <a:t>D</a:t>
            </a:r>
            <a:r>
              <a:rPr lang="en-US" dirty="0"/>
              <a:t>ependent Contrast</a:t>
            </a:r>
          </a:p>
          <a:p>
            <a:pPr marL="742950" lvl="1" indent="-285750" eaLnBrk="0" hangingPunct="0">
              <a:lnSpc>
                <a:spcPct val="90000"/>
              </a:lnSpc>
              <a:spcBef>
                <a:spcPct val="20000"/>
              </a:spcBef>
              <a:buFontTx/>
              <a:buChar char="–"/>
            </a:pPr>
            <a:r>
              <a:rPr lang="en-US" dirty="0" err="1"/>
              <a:t>Deoxyhemoglobin</a:t>
            </a:r>
            <a:r>
              <a:rPr lang="en-US" dirty="0"/>
              <a:t> is paramagnetic, </a:t>
            </a:r>
            <a:r>
              <a:rPr lang="en-US" dirty="0" err="1"/>
              <a:t>oxyhemoglobin</a:t>
            </a:r>
            <a:r>
              <a:rPr lang="en-US" dirty="0"/>
              <a:t> is less so.</a:t>
            </a:r>
          </a:p>
          <a:p>
            <a:pPr marL="742950" lvl="1" indent="-285750" eaLnBrk="0" hangingPunct="0">
              <a:lnSpc>
                <a:spcPct val="90000"/>
              </a:lnSpc>
              <a:spcBef>
                <a:spcPct val="20000"/>
              </a:spcBef>
              <a:buFontTx/>
              <a:buChar char="–"/>
            </a:pPr>
            <a:r>
              <a:rPr lang="en-US" dirty="0"/>
              <a:t>Magnetic susceptibility of blood decreases linearly with increasing oxygenation</a:t>
            </a:r>
          </a:p>
          <a:p>
            <a:pPr marL="742950" lvl="1" indent="-285750" eaLnBrk="0" hangingPunct="0">
              <a:lnSpc>
                <a:spcPct val="90000"/>
              </a:lnSpc>
              <a:spcBef>
                <a:spcPct val="20000"/>
              </a:spcBef>
              <a:buFontTx/>
              <a:buChar char="–"/>
            </a:pPr>
            <a:endParaRPr lang="en-US" dirty="0"/>
          </a:p>
          <a:p>
            <a:pPr marL="342900" indent="-342900" eaLnBrk="0" hangingPunct="0">
              <a:lnSpc>
                <a:spcPct val="90000"/>
              </a:lnSpc>
              <a:spcBef>
                <a:spcPct val="20000"/>
              </a:spcBef>
              <a:buFontTx/>
              <a:buChar char="•"/>
            </a:pPr>
            <a:r>
              <a:rPr lang="en-US" dirty="0"/>
              <a:t>Oxygen is extracted during passage through capillary bed</a:t>
            </a:r>
          </a:p>
          <a:p>
            <a:pPr marL="742950" lvl="1" indent="-285750" eaLnBrk="0" hangingPunct="0">
              <a:lnSpc>
                <a:spcPct val="90000"/>
              </a:lnSpc>
              <a:spcBef>
                <a:spcPct val="20000"/>
              </a:spcBef>
              <a:buFontTx/>
              <a:buChar char="–"/>
            </a:pPr>
            <a:r>
              <a:rPr lang="en-US" dirty="0"/>
              <a:t>Arteries are fully oxygenated </a:t>
            </a:r>
          </a:p>
          <a:p>
            <a:pPr marL="742950" lvl="1" indent="-285750" eaLnBrk="0" hangingPunct="0">
              <a:lnSpc>
                <a:spcPct val="90000"/>
              </a:lnSpc>
              <a:spcBef>
                <a:spcPct val="20000"/>
              </a:spcBef>
              <a:buFontTx/>
              <a:buChar char="–"/>
            </a:pPr>
            <a:r>
              <a:rPr lang="en-US" dirty="0"/>
              <a:t>Venous (and capillary) blood has increased proportion of </a:t>
            </a:r>
            <a:r>
              <a:rPr lang="en-US" dirty="0" err="1"/>
              <a:t>deoxyhemoglobin</a:t>
            </a:r>
            <a:endParaRPr lang="en-US" dirty="0"/>
          </a:p>
          <a:p>
            <a:pPr marL="742950" lvl="1" indent="-285750" eaLnBrk="0" hangingPunct="0">
              <a:lnSpc>
                <a:spcPct val="90000"/>
              </a:lnSpc>
              <a:spcBef>
                <a:spcPct val="20000"/>
              </a:spcBef>
              <a:buFontTx/>
              <a:buChar char="–"/>
            </a:pPr>
            <a:r>
              <a:rPr lang="en-US" dirty="0"/>
              <a:t>Difference between oxy and </a:t>
            </a:r>
            <a:r>
              <a:rPr lang="en-US" dirty="0" err="1"/>
              <a:t>deoxy</a:t>
            </a:r>
            <a:r>
              <a:rPr lang="en-US" dirty="0"/>
              <a:t> states is greater for veins </a:t>
            </a:r>
            <a:r>
              <a:rPr lang="en-US" dirty="0">
                <a:sym typeface="Wingdings" pitchFamily="2" charset="2"/>
              </a:rPr>
              <a:t> BOLD sensitive to venous changes</a:t>
            </a:r>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BOLD-signal</a:t>
            </a:r>
          </a:p>
        </p:txBody>
      </p:sp>
      <p:sp>
        <p:nvSpPr>
          <p:cNvPr id="45059" name="Text Box 7"/>
          <p:cNvSpPr txBox="1">
            <a:spLocks noChangeArrowheads="1"/>
          </p:cNvSpPr>
          <p:nvPr/>
        </p:nvSpPr>
        <p:spPr bwMode="auto">
          <a:xfrm>
            <a:off x="6372225" y="6021388"/>
            <a:ext cx="1454150" cy="366712"/>
          </a:xfrm>
          <a:prstGeom prst="rect">
            <a:avLst/>
          </a:prstGeom>
          <a:noFill/>
          <a:ln w="9525">
            <a:noFill/>
            <a:miter lim="800000"/>
            <a:headEnd/>
            <a:tailEnd/>
          </a:ln>
        </p:spPr>
        <p:txBody>
          <a:bodyPr wrap="none">
            <a:spAutoFit/>
          </a:bodyPr>
          <a:lstStyle/>
          <a:p>
            <a:r>
              <a:rPr lang="en-US"/>
              <a:t>Kwong 1992</a:t>
            </a:r>
          </a:p>
        </p:txBody>
      </p:sp>
      <p:pic>
        <p:nvPicPr>
          <p:cNvPr id="45060" name="Picture 8"/>
          <p:cNvPicPr>
            <a:picLocks noChangeAspect="1" noChangeArrowheads="1"/>
          </p:cNvPicPr>
          <p:nvPr/>
        </p:nvPicPr>
        <p:blipFill>
          <a:blip r:embed="rId2"/>
          <a:srcRect/>
          <a:stretch>
            <a:fillRect/>
          </a:stretch>
        </p:blipFill>
        <p:spPr bwMode="auto">
          <a:xfrm>
            <a:off x="1008063" y="1268413"/>
            <a:ext cx="2543175" cy="2709862"/>
          </a:xfrm>
          <a:prstGeom prst="rect">
            <a:avLst/>
          </a:prstGeom>
          <a:noFill/>
          <a:ln w="9525">
            <a:noFill/>
            <a:miter lim="800000"/>
            <a:headEnd/>
            <a:tailEnd/>
          </a:ln>
        </p:spPr>
      </p:pic>
      <p:pic>
        <p:nvPicPr>
          <p:cNvPr id="45061" name="Picture 9"/>
          <p:cNvPicPr>
            <a:picLocks noChangeAspect="1" noChangeArrowheads="1"/>
          </p:cNvPicPr>
          <p:nvPr/>
        </p:nvPicPr>
        <p:blipFill>
          <a:blip r:embed="rId3"/>
          <a:srcRect/>
          <a:stretch>
            <a:fillRect/>
          </a:stretch>
        </p:blipFill>
        <p:spPr bwMode="auto">
          <a:xfrm>
            <a:off x="5435600" y="1295400"/>
            <a:ext cx="2259013" cy="2638425"/>
          </a:xfrm>
          <a:prstGeom prst="rect">
            <a:avLst/>
          </a:prstGeom>
          <a:noFill/>
          <a:ln w="9525">
            <a:noFill/>
            <a:miter lim="800000"/>
            <a:headEnd/>
            <a:tailEnd/>
          </a:ln>
        </p:spPr>
      </p:pic>
      <p:pic>
        <p:nvPicPr>
          <p:cNvPr id="45062" name="Picture 10"/>
          <p:cNvPicPr>
            <a:picLocks noChangeAspect="1" noChangeArrowheads="1"/>
          </p:cNvPicPr>
          <p:nvPr/>
        </p:nvPicPr>
        <p:blipFill>
          <a:blip r:embed="rId4"/>
          <a:srcRect/>
          <a:stretch>
            <a:fillRect/>
          </a:stretch>
        </p:blipFill>
        <p:spPr bwMode="auto">
          <a:xfrm>
            <a:off x="1116013" y="4184650"/>
            <a:ext cx="2339975" cy="1379538"/>
          </a:xfrm>
          <a:prstGeom prst="rect">
            <a:avLst/>
          </a:prstGeom>
          <a:noFill/>
          <a:ln w="9525">
            <a:noFill/>
            <a:miter lim="800000"/>
            <a:headEnd/>
            <a:tailEnd/>
          </a:ln>
        </p:spPr>
      </p:pic>
      <p:pic>
        <p:nvPicPr>
          <p:cNvPr id="45063" name="Picture 11"/>
          <p:cNvPicPr>
            <a:picLocks noChangeAspect="1" noChangeArrowheads="1"/>
          </p:cNvPicPr>
          <p:nvPr/>
        </p:nvPicPr>
        <p:blipFill>
          <a:blip r:embed="rId5"/>
          <a:srcRect/>
          <a:stretch>
            <a:fillRect/>
          </a:stretch>
        </p:blipFill>
        <p:spPr bwMode="auto">
          <a:xfrm>
            <a:off x="5364163" y="4292600"/>
            <a:ext cx="2217737" cy="1395413"/>
          </a:xfrm>
          <a:prstGeom prst="rect">
            <a:avLst/>
          </a:prstGeom>
          <a:noFill/>
          <a:ln w="9525">
            <a:noFill/>
            <a:miter lim="800000"/>
            <a:headEnd/>
            <a:tailEnd/>
          </a:ln>
        </p:spPr>
      </p:pic>
      <p:sp>
        <p:nvSpPr>
          <p:cNvPr id="45064" name="Text Box 12"/>
          <p:cNvSpPr txBox="1">
            <a:spLocks noChangeArrowheads="1"/>
          </p:cNvSpPr>
          <p:nvPr/>
        </p:nvSpPr>
        <p:spPr bwMode="auto">
          <a:xfrm>
            <a:off x="3697288" y="2457450"/>
            <a:ext cx="1676400" cy="366713"/>
          </a:xfrm>
          <a:prstGeom prst="rect">
            <a:avLst/>
          </a:prstGeom>
          <a:noFill/>
          <a:ln w="9525">
            <a:noFill/>
            <a:miter lim="800000"/>
            <a:headEnd/>
            <a:tailEnd/>
          </a:ln>
        </p:spPr>
        <p:txBody>
          <a:bodyPr>
            <a:spAutoFit/>
          </a:bodyPr>
          <a:lstStyle/>
          <a:p>
            <a:pPr algn="ctr">
              <a:spcBef>
                <a:spcPct val="50000"/>
              </a:spcBef>
            </a:pPr>
            <a:r>
              <a:rPr lang="en-US">
                <a:sym typeface="Wingdings" pitchFamily="2" charset="2"/>
              </a:rPr>
              <a:t> </a:t>
            </a:r>
            <a:r>
              <a:rPr lang="en-US"/>
              <a:t>VISUAL </a:t>
            </a:r>
            <a:r>
              <a:rPr lang="en-US">
                <a:sym typeface="Wingdings" pitchFamily="2" charset="2"/>
              </a:rPr>
              <a:t></a:t>
            </a:r>
            <a:endParaRPr lang="en-US"/>
          </a:p>
        </p:txBody>
      </p:sp>
      <p:sp>
        <p:nvSpPr>
          <p:cNvPr id="45065" name="Text Box 13"/>
          <p:cNvSpPr txBox="1">
            <a:spLocks noChangeArrowheads="1"/>
          </p:cNvSpPr>
          <p:nvPr/>
        </p:nvSpPr>
        <p:spPr bwMode="auto">
          <a:xfrm>
            <a:off x="3697288" y="4652963"/>
            <a:ext cx="1676400" cy="366712"/>
          </a:xfrm>
          <a:prstGeom prst="rect">
            <a:avLst/>
          </a:prstGeom>
          <a:noFill/>
          <a:ln w="9525">
            <a:noFill/>
            <a:miter lim="800000"/>
            <a:headEnd/>
            <a:tailEnd/>
          </a:ln>
        </p:spPr>
        <p:txBody>
          <a:bodyPr>
            <a:spAutoFit/>
          </a:bodyPr>
          <a:lstStyle/>
          <a:p>
            <a:pPr algn="ctr">
              <a:spcBef>
                <a:spcPct val="50000"/>
              </a:spcBef>
            </a:pPr>
            <a:r>
              <a:rPr lang="en-US">
                <a:sym typeface="Wingdings" pitchFamily="2" charset="2"/>
              </a:rPr>
              <a:t> </a:t>
            </a:r>
            <a:r>
              <a:rPr lang="en-US"/>
              <a:t>MOTOR </a:t>
            </a:r>
            <a:r>
              <a:rPr lang="en-US">
                <a:sym typeface="Wingdings" pitchFamily="2" charset="2"/>
              </a:rPr>
              <a:t></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457200" y="377825"/>
            <a:ext cx="8229600" cy="1143000"/>
          </a:xfrm>
        </p:spPr>
        <p:txBody>
          <a:bodyPr/>
          <a:lstStyle/>
          <a:p>
            <a:pPr eaLnBrk="1" hangingPunct="1"/>
            <a:r>
              <a:rPr lang="de-DE" sz="3200">
                <a:solidFill>
                  <a:srgbClr val="0000FF"/>
                </a:solidFill>
                <a:latin typeface="Trebuchet MS" pitchFamily="34" charset="0"/>
              </a:rPr>
              <a:t>fMRI scanner</a:t>
            </a:r>
            <a:endParaRPr lang="en-US" sz="3200">
              <a:solidFill>
                <a:srgbClr val="0000FF"/>
              </a:solidFill>
              <a:latin typeface="Trebuchet MS" pitchFamily="34" charset="0"/>
            </a:endParaRPr>
          </a:p>
        </p:txBody>
      </p:sp>
      <p:pic>
        <p:nvPicPr>
          <p:cNvPr id="16387" name="Picture 8"/>
          <p:cNvPicPr>
            <a:picLocks noChangeAspect="1" noChangeArrowheads="1"/>
          </p:cNvPicPr>
          <p:nvPr/>
        </p:nvPicPr>
        <p:blipFill>
          <a:blip r:embed="rId2"/>
          <a:srcRect/>
          <a:stretch>
            <a:fillRect/>
          </a:stretch>
        </p:blipFill>
        <p:spPr bwMode="auto">
          <a:xfrm>
            <a:off x="4356100" y="1879600"/>
            <a:ext cx="4284663" cy="3097213"/>
          </a:xfrm>
          <a:prstGeom prst="rect">
            <a:avLst/>
          </a:prstGeom>
          <a:noFill/>
          <a:ln w="9525">
            <a:noFill/>
            <a:miter lim="800000"/>
            <a:headEnd/>
            <a:tailEnd/>
          </a:ln>
        </p:spPr>
      </p:pic>
      <p:sp>
        <p:nvSpPr>
          <p:cNvPr id="16388" name="Text Box 5"/>
          <p:cNvSpPr txBox="1">
            <a:spLocks noChangeArrowheads="1"/>
          </p:cNvSpPr>
          <p:nvPr/>
        </p:nvSpPr>
        <p:spPr bwMode="auto">
          <a:xfrm>
            <a:off x="6732588" y="5121275"/>
            <a:ext cx="1901825" cy="366713"/>
          </a:xfrm>
          <a:prstGeom prst="rect">
            <a:avLst/>
          </a:prstGeom>
          <a:noFill/>
          <a:ln w="9525">
            <a:noFill/>
            <a:miter lim="800000"/>
            <a:headEnd/>
            <a:tailEnd/>
          </a:ln>
        </p:spPr>
        <p:txBody>
          <a:bodyPr wrap="none">
            <a:spAutoFit/>
          </a:bodyPr>
          <a:lstStyle/>
          <a:p>
            <a:r>
              <a:rPr lang="de-DE">
                <a:latin typeface="Trebuchet MS" pitchFamily="34" charset="0"/>
              </a:rPr>
              <a:t>Siemens, 3T Trio</a:t>
            </a:r>
            <a:endParaRPr lang="en-US">
              <a:latin typeface="Trebuchet MS" pitchFamily="34" charset="0"/>
            </a:endParaRPr>
          </a:p>
        </p:txBody>
      </p:sp>
      <p:sp>
        <p:nvSpPr>
          <p:cNvPr id="16389" name="Text Box 5"/>
          <p:cNvSpPr txBox="1">
            <a:spLocks noChangeArrowheads="1"/>
          </p:cNvSpPr>
          <p:nvPr/>
        </p:nvSpPr>
        <p:spPr bwMode="auto">
          <a:xfrm>
            <a:off x="431800" y="1995488"/>
            <a:ext cx="3954463" cy="2838450"/>
          </a:xfrm>
          <a:prstGeom prst="rect">
            <a:avLst/>
          </a:prstGeom>
          <a:noFill/>
          <a:ln w="9525">
            <a:noFill/>
            <a:miter lim="800000"/>
            <a:headEnd/>
            <a:tailEnd/>
          </a:ln>
        </p:spPr>
        <p:txBody>
          <a:bodyPr wrap="none">
            <a:spAutoFit/>
          </a:bodyPr>
          <a:lstStyle/>
          <a:p>
            <a:pPr>
              <a:buFontTx/>
              <a:buChar char="•"/>
            </a:pPr>
            <a:r>
              <a:rPr lang="de-DE" dirty="0">
                <a:latin typeface="Trebuchet MS" pitchFamily="34" charset="0"/>
              </a:rPr>
              <a:t>   Static </a:t>
            </a:r>
            <a:r>
              <a:rPr lang="de-DE" dirty="0" err="1">
                <a:latin typeface="Trebuchet MS" pitchFamily="34" charset="0"/>
              </a:rPr>
              <a:t>magnetic</a:t>
            </a:r>
            <a:r>
              <a:rPr lang="de-DE" dirty="0">
                <a:latin typeface="Trebuchet MS" pitchFamily="34" charset="0"/>
              </a:rPr>
              <a:t> </a:t>
            </a:r>
            <a:r>
              <a:rPr lang="de-DE" dirty="0" err="1">
                <a:latin typeface="Trebuchet MS" pitchFamily="34" charset="0"/>
              </a:rPr>
              <a:t>field</a:t>
            </a:r>
            <a:r>
              <a:rPr lang="de-DE" dirty="0">
                <a:latin typeface="Trebuchet MS" pitchFamily="34" charset="0"/>
              </a:rPr>
              <a:t> (0.5-14 T)</a:t>
            </a:r>
          </a:p>
          <a:p>
            <a:pPr>
              <a:buFontTx/>
              <a:buChar char="•"/>
            </a:pPr>
            <a:endParaRPr lang="de-DE" dirty="0">
              <a:latin typeface="Trebuchet MS" pitchFamily="34" charset="0"/>
            </a:endParaRPr>
          </a:p>
          <a:p>
            <a:pPr>
              <a:buFontTx/>
              <a:buChar char="•"/>
            </a:pPr>
            <a:r>
              <a:rPr lang="de-DE" dirty="0">
                <a:latin typeface="Trebuchet MS" pitchFamily="34" charset="0"/>
              </a:rPr>
              <a:t>   </a:t>
            </a:r>
            <a:r>
              <a:rPr lang="de-DE" dirty="0" err="1">
                <a:latin typeface="Trebuchet MS" pitchFamily="34" charset="0"/>
              </a:rPr>
              <a:t>Radiofrequency</a:t>
            </a:r>
            <a:r>
              <a:rPr lang="de-DE" dirty="0">
                <a:latin typeface="Trebuchet MS" pitchFamily="34" charset="0"/>
              </a:rPr>
              <a:t> </a:t>
            </a:r>
            <a:r>
              <a:rPr lang="de-DE" dirty="0" err="1">
                <a:latin typeface="Trebuchet MS" pitchFamily="34" charset="0"/>
              </a:rPr>
              <a:t>coils</a:t>
            </a:r>
            <a:endParaRPr lang="de-DE" dirty="0">
              <a:latin typeface="Trebuchet MS" pitchFamily="34" charset="0"/>
            </a:endParaRPr>
          </a:p>
          <a:p>
            <a:endParaRPr lang="de-DE" dirty="0">
              <a:latin typeface="Trebuchet MS" pitchFamily="34" charset="0"/>
            </a:endParaRPr>
          </a:p>
          <a:p>
            <a:pPr>
              <a:buFontTx/>
              <a:buChar char="•"/>
            </a:pPr>
            <a:r>
              <a:rPr lang="de-DE" dirty="0">
                <a:latin typeface="Trebuchet MS" pitchFamily="34" charset="0"/>
              </a:rPr>
              <a:t>   Gradient </a:t>
            </a:r>
            <a:r>
              <a:rPr lang="de-DE" dirty="0" err="1">
                <a:latin typeface="Trebuchet MS" pitchFamily="34" charset="0"/>
              </a:rPr>
              <a:t>coils</a:t>
            </a:r>
            <a:endParaRPr lang="de-DE" dirty="0">
              <a:latin typeface="Trebuchet MS" pitchFamily="34" charset="0"/>
            </a:endParaRPr>
          </a:p>
          <a:p>
            <a:pPr>
              <a:buFontTx/>
              <a:buChar char="•"/>
            </a:pPr>
            <a:endParaRPr lang="de-DE" dirty="0">
              <a:latin typeface="Trebuchet MS" pitchFamily="34" charset="0"/>
            </a:endParaRPr>
          </a:p>
          <a:p>
            <a:pPr>
              <a:buFontTx/>
              <a:buChar char="•"/>
            </a:pPr>
            <a:r>
              <a:rPr lang="de-DE" dirty="0">
                <a:latin typeface="Trebuchet MS" pitchFamily="34" charset="0"/>
              </a:rPr>
              <a:t>   </a:t>
            </a:r>
            <a:r>
              <a:rPr lang="de-DE" dirty="0" err="1">
                <a:latin typeface="Trebuchet MS" pitchFamily="34" charset="0"/>
              </a:rPr>
              <a:t>Shimming</a:t>
            </a:r>
            <a:r>
              <a:rPr lang="de-DE" dirty="0">
                <a:latin typeface="Trebuchet MS" pitchFamily="34" charset="0"/>
              </a:rPr>
              <a:t> </a:t>
            </a:r>
            <a:r>
              <a:rPr lang="de-DE" dirty="0" err="1">
                <a:latin typeface="Trebuchet MS" pitchFamily="34" charset="0"/>
              </a:rPr>
              <a:t>coils</a:t>
            </a:r>
            <a:endParaRPr lang="de-DE" dirty="0">
              <a:latin typeface="Trebuchet MS" pitchFamily="34" charset="0"/>
            </a:endParaRPr>
          </a:p>
          <a:p>
            <a:pPr>
              <a:buFontTx/>
              <a:buChar char="•"/>
            </a:pPr>
            <a:endParaRPr lang="de-DE" dirty="0">
              <a:latin typeface="Trebuchet MS" pitchFamily="34" charset="0"/>
            </a:endParaRPr>
          </a:p>
          <a:p>
            <a:pPr>
              <a:buFontTx/>
              <a:buChar char="•"/>
            </a:pPr>
            <a:r>
              <a:rPr lang="de-DE" dirty="0">
                <a:latin typeface="Trebuchet MS" pitchFamily="34" charset="0"/>
              </a:rPr>
              <a:t>   Computer </a:t>
            </a:r>
            <a:r>
              <a:rPr lang="de-DE" dirty="0" err="1">
                <a:latin typeface="Trebuchet MS" pitchFamily="34" charset="0"/>
              </a:rPr>
              <a:t>hardware</a:t>
            </a:r>
            <a:r>
              <a:rPr lang="de-DE" dirty="0">
                <a:latin typeface="Trebuchet MS" pitchFamily="34" charset="0"/>
              </a:rPr>
              <a:t> </a:t>
            </a:r>
            <a:r>
              <a:rPr lang="de-DE" dirty="0" err="1">
                <a:latin typeface="Trebuchet MS" pitchFamily="34" charset="0"/>
              </a:rPr>
              <a:t>and</a:t>
            </a:r>
            <a:r>
              <a:rPr lang="de-DE" dirty="0">
                <a:latin typeface="Trebuchet MS" pitchFamily="34" charset="0"/>
              </a:rPr>
              <a:t> </a:t>
            </a:r>
            <a:r>
              <a:rPr lang="de-DE" dirty="0" err="1">
                <a:latin typeface="Trebuchet MS" pitchFamily="34" charset="0"/>
              </a:rPr>
              <a:t>software</a:t>
            </a:r>
            <a:endParaRPr lang="de-DE" dirty="0">
              <a:latin typeface="Trebuchet MS" pitchFamily="34" charset="0"/>
            </a:endParaRPr>
          </a:p>
          <a:p>
            <a:pPr>
              <a:buFontTx/>
              <a:buChar char="•"/>
            </a:pPr>
            <a:endParaRPr lang="en-US" dirty="0">
              <a:latin typeface="Trebuchet MS"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BOLD-signal</a:t>
            </a:r>
          </a:p>
        </p:txBody>
      </p:sp>
      <p:sp>
        <p:nvSpPr>
          <p:cNvPr id="46083" name="Text Box 3"/>
          <p:cNvSpPr txBox="1">
            <a:spLocks noChangeArrowheads="1"/>
          </p:cNvSpPr>
          <p:nvPr/>
        </p:nvSpPr>
        <p:spPr bwMode="auto">
          <a:xfrm>
            <a:off x="6372225" y="6021388"/>
            <a:ext cx="1479550" cy="366712"/>
          </a:xfrm>
          <a:prstGeom prst="rect">
            <a:avLst/>
          </a:prstGeom>
          <a:noFill/>
          <a:ln w="9525">
            <a:noFill/>
            <a:miter lim="800000"/>
            <a:headEnd/>
            <a:tailEnd/>
          </a:ln>
        </p:spPr>
        <p:txBody>
          <a:bodyPr wrap="none">
            <a:spAutoFit/>
          </a:bodyPr>
          <a:lstStyle/>
          <a:p>
            <a:r>
              <a:rPr lang="en-US"/>
              <a:t>Ogawa 1992</a:t>
            </a:r>
          </a:p>
        </p:txBody>
      </p:sp>
      <p:sp>
        <p:nvSpPr>
          <p:cNvPr id="46084" name="Rectangle 10"/>
          <p:cNvSpPr>
            <a:spLocks noChangeArrowheads="1"/>
          </p:cNvSpPr>
          <p:nvPr/>
        </p:nvSpPr>
        <p:spPr bwMode="auto">
          <a:xfrm>
            <a:off x="5688013" y="2222500"/>
            <a:ext cx="2971800" cy="2411413"/>
          </a:xfrm>
          <a:prstGeom prst="rect">
            <a:avLst/>
          </a:prstGeom>
          <a:noFill/>
          <a:ln w="9525">
            <a:noFill/>
            <a:miter lim="800000"/>
            <a:headEnd/>
            <a:tailEnd/>
          </a:ln>
        </p:spPr>
        <p:txBody>
          <a:bodyPr/>
          <a:lstStyle/>
          <a:p>
            <a:pPr marL="169863" indent="-169863" eaLnBrk="0" hangingPunct="0">
              <a:spcBef>
                <a:spcPct val="20000"/>
              </a:spcBef>
              <a:buFontTx/>
              <a:buChar char="•"/>
            </a:pPr>
            <a:r>
              <a:rPr lang="en-US"/>
              <a:t>High-field (4T) in humans</a:t>
            </a:r>
          </a:p>
          <a:p>
            <a:pPr marL="169863" indent="-169863" eaLnBrk="0" hangingPunct="0">
              <a:spcBef>
                <a:spcPct val="20000"/>
              </a:spcBef>
              <a:buFontTx/>
              <a:buChar char="•"/>
            </a:pPr>
            <a:r>
              <a:rPr lang="en-US"/>
              <a:t>Patterned visual stimulation at 10 Hz</a:t>
            </a:r>
          </a:p>
          <a:p>
            <a:pPr marL="169863" indent="-169863" eaLnBrk="0" hangingPunct="0">
              <a:spcBef>
                <a:spcPct val="20000"/>
              </a:spcBef>
              <a:buFontTx/>
              <a:buChar char="•"/>
            </a:pPr>
            <a:r>
              <a:rPr lang="en-US"/>
              <a:t>Gradient-echo (GRE) pulse sequence used </a:t>
            </a:r>
          </a:p>
          <a:p>
            <a:pPr marL="574675" lvl="1" indent="-234950" eaLnBrk="0" hangingPunct="0">
              <a:spcBef>
                <a:spcPct val="20000"/>
              </a:spcBef>
              <a:buFontTx/>
              <a:buChar char="–"/>
            </a:pPr>
            <a:r>
              <a:rPr lang="en-US" sz="1600"/>
              <a:t>Surface coil recorded</a:t>
            </a:r>
          </a:p>
        </p:txBody>
      </p:sp>
      <p:pic>
        <p:nvPicPr>
          <p:cNvPr id="46085" name="Picture 11"/>
          <p:cNvPicPr>
            <a:picLocks noChangeAspect="1" noChangeArrowheads="1"/>
          </p:cNvPicPr>
          <p:nvPr/>
        </p:nvPicPr>
        <p:blipFill>
          <a:blip r:embed="rId2"/>
          <a:srcRect/>
          <a:stretch>
            <a:fillRect/>
          </a:stretch>
        </p:blipFill>
        <p:spPr bwMode="auto">
          <a:xfrm>
            <a:off x="611188" y="1592263"/>
            <a:ext cx="4691062" cy="3436937"/>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p:txBody>
          <a:bodyPr/>
          <a:lstStyle/>
          <a:p>
            <a:pPr eaLnBrk="1" hangingPunct="1"/>
            <a:r>
              <a:rPr lang="de-DE" sz="3600">
                <a:solidFill>
                  <a:srgbClr val="0000FF"/>
                </a:solidFill>
                <a:latin typeface="Trebuchet MS" pitchFamily="34" charset="0"/>
              </a:rPr>
              <a:t>Neurovascular coupling</a:t>
            </a:r>
            <a:endParaRPr lang="en-US" sz="3600">
              <a:solidFill>
                <a:srgbClr val="0000FF"/>
              </a:solidFill>
              <a:latin typeface="Trebuchet MS" pitchFamily="34" charset="0"/>
            </a:endParaRPr>
          </a:p>
        </p:txBody>
      </p:sp>
      <p:pic>
        <p:nvPicPr>
          <p:cNvPr id="47107" name="Picture 7"/>
          <p:cNvPicPr>
            <a:picLocks noChangeAspect="1" noChangeArrowheads="1"/>
          </p:cNvPicPr>
          <p:nvPr/>
        </p:nvPicPr>
        <p:blipFill>
          <a:blip r:embed="rId2"/>
          <a:srcRect/>
          <a:stretch>
            <a:fillRect/>
          </a:stretch>
        </p:blipFill>
        <p:spPr bwMode="auto">
          <a:xfrm>
            <a:off x="5903913" y="2420938"/>
            <a:ext cx="2160587" cy="1751012"/>
          </a:xfrm>
          <a:prstGeom prst="rect">
            <a:avLst/>
          </a:prstGeom>
          <a:noFill/>
          <a:ln w="9525">
            <a:noFill/>
            <a:miter lim="800000"/>
            <a:headEnd/>
            <a:tailEnd/>
          </a:ln>
        </p:spPr>
      </p:pic>
      <p:pic>
        <p:nvPicPr>
          <p:cNvPr id="47108" name="Picture 8"/>
          <p:cNvPicPr>
            <a:picLocks noChangeAspect="1" noChangeArrowheads="1"/>
          </p:cNvPicPr>
          <p:nvPr/>
        </p:nvPicPr>
        <p:blipFill>
          <a:blip r:embed="rId3"/>
          <a:srcRect/>
          <a:stretch>
            <a:fillRect/>
          </a:stretch>
        </p:blipFill>
        <p:spPr bwMode="auto">
          <a:xfrm>
            <a:off x="539750" y="1700213"/>
            <a:ext cx="4643438" cy="3105150"/>
          </a:xfrm>
          <a:prstGeom prst="rect">
            <a:avLst/>
          </a:prstGeom>
          <a:noFill/>
          <a:ln w="9525">
            <a:noFill/>
            <a:miter lim="800000"/>
            <a:headEnd/>
            <a:tailEnd/>
          </a:ln>
        </p:spPr>
      </p:pic>
      <p:sp>
        <p:nvSpPr>
          <p:cNvPr id="47109" name="Text Box 9"/>
          <p:cNvSpPr txBox="1">
            <a:spLocks noChangeArrowheads="1"/>
          </p:cNvSpPr>
          <p:nvPr/>
        </p:nvSpPr>
        <p:spPr bwMode="auto">
          <a:xfrm>
            <a:off x="169863" y="5300663"/>
            <a:ext cx="8340725" cy="641350"/>
          </a:xfrm>
          <a:prstGeom prst="rect">
            <a:avLst/>
          </a:prstGeom>
          <a:noFill/>
          <a:ln w="9525">
            <a:noFill/>
            <a:miter lim="800000"/>
            <a:headEnd/>
            <a:tailEnd/>
          </a:ln>
        </p:spPr>
        <p:txBody>
          <a:bodyPr wrap="none">
            <a:spAutoFit/>
          </a:bodyPr>
          <a:lstStyle/>
          <a:p>
            <a:pPr>
              <a:buFontTx/>
              <a:buChar char="•"/>
            </a:pPr>
            <a:r>
              <a:rPr lang="en-US" b="1"/>
              <a:t>   </a:t>
            </a:r>
            <a:r>
              <a:rPr lang="en-US"/>
              <a:t>Neurovascular coupling refers to the relationship between local neural activity </a:t>
            </a:r>
          </a:p>
          <a:p>
            <a:r>
              <a:rPr lang="en-US"/>
              <a:t>    and subsequent changes in cerebral blood flow (CBF)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Mechanism of BOLD Functional MRI</a:t>
            </a:r>
          </a:p>
        </p:txBody>
      </p:sp>
      <p:grpSp>
        <p:nvGrpSpPr>
          <p:cNvPr id="2" name="Group 64"/>
          <p:cNvGrpSpPr>
            <a:grpSpLocks/>
          </p:cNvGrpSpPr>
          <p:nvPr/>
        </p:nvGrpSpPr>
        <p:grpSpPr bwMode="auto">
          <a:xfrm>
            <a:off x="827088" y="1808163"/>
            <a:ext cx="4757737" cy="3883025"/>
            <a:chOff x="836" y="922"/>
            <a:chExt cx="4176" cy="3128"/>
          </a:xfrm>
        </p:grpSpPr>
        <p:sp>
          <p:nvSpPr>
            <p:cNvPr id="48133" name="Text Box 34"/>
            <p:cNvSpPr txBox="1">
              <a:spLocks noChangeArrowheads="1"/>
            </p:cNvSpPr>
            <p:nvPr/>
          </p:nvSpPr>
          <p:spPr bwMode="auto">
            <a:xfrm>
              <a:off x="2215" y="967"/>
              <a:ext cx="1299" cy="295"/>
            </a:xfrm>
            <a:prstGeom prst="rect">
              <a:avLst/>
            </a:prstGeom>
            <a:noFill/>
            <a:ln w="9525">
              <a:noFill/>
              <a:miter lim="800000"/>
              <a:headEnd/>
              <a:tailEnd/>
            </a:ln>
          </p:spPr>
          <p:txBody>
            <a:bodyPr wrap="none">
              <a:spAutoFit/>
            </a:bodyPr>
            <a:lstStyle/>
            <a:p>
              <a:r>
                <a:rPr lang="en-US"/>
                <a:t>Brain activity</a:t>
              </a:r>
            </a:p>
          </p:txBody>
        </p:sp>
        <p:sp>
          <p:nvSpPr>
            <p:cNvPr id="48134" name="Rectangle 35"/>
            <p:cNvSpPr>
              <a:spLocks noChangeArrowheads="1"/>
            </p:cNvSpPr>
            <p:nvPr/>
          </p:nvSpPr>
          <p:spPr bwMode="auto">
            <a:xfrm>
              <a:off x="2180" y="922"/>
              <a:ext cx="1344" cy="288"/>
            </a:xfrm>
            <a:prstGeom prst="rect">
              <a:avLst/>
            </a:prstGeom>
            <a:noFill/>
            <a:ln w="9525">
              <a:solidFill>
                <a:schemeClr val="tx1"/>
              </a:solidFill>
              <a:miter lim="800000"/>
              <a:headEnd/>
              <a:tailEnd/>
            </a:ln>
          </p:spPr>
          <p:txBody>
            <a:bodyPr wrap="none" anchor="ctr"/>
            <a:lstStyle/>
            <a:p>
              <a:endParaRPr lang="de-DE"/>
            </a:p>
          </p:txBody>
        </p:sp>
        <p:sp>
          <p:nvSpPr>
            <p:cNvPr id="48135" name="Line 36"/>
            <p:cNvSpPr>
              <a:spLocks noChangeShapeType="1"/>
            </p:cNvSpPr>
            <p:nvPr/>
          </p:nvSpPr>
          <p:spPr bwMode="auto">
            <a:xfrm flipH="1">
              <a:off x="2276" y="1220"/>
              <a:ext cx="336" cy="230"/>
            </a:xfrm>
            <a:prstGeom prst="line">
              <a:avLst/>
            </a:prstGeom>
            <a:noFill/>
            <a:ln w="38100">
              <a:solidFill>
                <a:schemeClr val="tx1"/>
              </a:solidFill>
              <a:round/>
              <a:headEnd/>
              <a:tailEnd type="triangle" w="med" len="med"/>
            </a:ln>
          </p:spPr>
          <p:txBody>
            <a:bodyPr/>
            <a:lstStyle/>
            <a:p>
              <a:endParaRPr lang="de-DE"/>
            </a:p>
          </p:txBody>
        </p:sp>
        <p:sp>
          <p:nvSpPr>
            <p:cNvPr id="48136" name="Text Box 37"/>
            <p:cNvSpPr txBox="1">
              <a:spLocks noChangeArrowheads="1"/>
            </p:cNvSpPr>
            <p:nvPr/>
          </p:nvSpPr>
          <p:spPr bwMode="auto">
            <a:xfrm>
              <a:off x="836" y="1495"/>
              <a:ext cx="2046" cy="295"/>
            </a:xfrm>
            <a:prstGeom prst="rect">
              <a:avLst/>
            </a:prstGeom>
            <a:noFill/>
            <a:ln w="9525">
              <a:noFill/>
              <a:miter lim="800000"/>
              <a:headEnd/>
              <a:tailEnd/>
            </a:ln>
          </p:spPr>
          <p:txBody>
            <a:bodyPr wrap="none">
              <a:spAutoFit/>
            </a:bodyPr>
            <a:lstStyle/>
            <a:p>
              <a:r>
                <a:rPr lang="en-US"/>
                <a:t>Oxygen consumption</a:t>
              </a:r>
            </a:p>
          </p:txBody>
        </p:sp>
        <p:sp>
          <p:nvSpPr>
            <p:cNvPr id="48137" name="Rectangle 38"/>
            <p:cNvSpPr>
              <a:spLocks noChangeArrowheads="1"/>
            </p:cNvSpPr>
            <p:nvPr/>
          </p:nvSpPr>
          <p:spPr bwMode="auto">
            <a:xfrm>
              <a:off x="836" y="1472"/>
              <a:ext cx="1872" cy="288"/>
            </a:xfrm>
            <a:prstGeom prst="rect">
              <a:avLst/>
            </a:prstGeom>
            <a:noFill/>
            <a:ln w="9525">
              <a:solidFill>
                <a:schemeClr val="tx1"/>
              </a:solidFill>
              <a:miter lim="800000"/>
              <a:headEnd/>
              <a:tailEnd/>
            </a:ln>
          </p:spPr>
          <p:txBody>
            <a:bodyPr wrap="none" anchor="ctr"/>
            <a:lstStyle/>
            <a:p>
              <a:endParaRPr lang="de-DE"/>
            </a:p>
          </p:txBody>
        </p:sp>
        <p:sp>
          <p:nvSpPr>
            <p:cNvPr id="48138" name="Line 39"/>
            <p:cNvSpPr>
              <a:spLocks noChangeShapeType="1"/>
            </p:cNvSpPr>
            <p:nvPr/>
          </p:nvSpPr>
          <p:spPr bwMode="auto">
            <a:xfrm>
              <a:off x="2276" y="1786"/>
              <a:ext cx="336" cy="182"/>
            </a:xfrm>
            <a:prstGeom prst="line">
              <a:avLst/>
            </a:prstGeom>
            <a:noFill/>
            <a:ln w="38100">
              <a:solidFill>
                <a:schemeClr val="tx1"/>
              </a:solidFill>
              <a:round/>
              <a:headEnd/>
              <a:tailEnd type="triangle" w="med" len="med"/>
            </a:ln>
          </p:spPr>
          <p:txBody>
            <a:bodyPr/>
            <a:lstStyle/>
            <a:p>
              <a:endParaRPr lang="de-DE"/>
            </a:p>
          </p:txBody>
        </p:sp>
        <p:sp>
          <p:nvSpPr>
            <p:cNvPr id="48139" name="Text Box 40"/>
            <p:cNvSpPr txBox="1">
              <a:spLocks noChangeArrowheads="1"/>
            </p:cNvSpPr>
            <p:nvPr/>
          </p:nvSpPr>
          <p:spPr bwMode="auto">
            <a:xfrm>
              <a:off x="3045" y="1495"/>
              <a:ext cx="1889" cy="295"/>
            </a:xfrm>
            <a:prstGeom prst="rect">
              <a:avLst/>
            </a:prstGeom>
            <a:noFill/>
            <a:ln w="9525">
              <a:noFill/>
              <a:miter lim="800000"/>
              <a:headEnd/>
              <a:tailEnd/>
            </a:ln>
          </p:spPr>
          <p:txBody>
            <a:bodyPr wrap="none">
              <a:spAutoFit/>
            </a:bodyPr>
            <a:lstStyle/>
            <a:p>
              <a:r>
                <a:rPr lang="en-US"/>
                <a:t>Cerebral blood flow</a:t>
              </a:r>
            </a:p>
          </p:txBody>
        </p:sp>
        <p:sp>
          <p:nvSpPr>
            <p:cNvPr id="48140" name="Line 41"/>
            <p:cNvSpPr>
              <a:spLocks noChangeShapeType="1"/>
            </p:cNvSpPr>
            <p:nvPr/>
          </p:nvSpPr>
          <p:spPr bwMode="auto">
            <a:xfrm>
              <a:off x="3044" y="1220"/>
              <a:ext cx="336" cy="230"/>
            </a:xfrm>
            <a:prstGeom prst="line">
              <a:avLst/>
            </a:prstGeom>
            <a:noFill/>
            <a:ln w="38100">
              <a:solidFill>
                <a:schemeClr val="tx1"/>
              </a:solidFill>
              <a:round/>
              <a:headEnd/>
              <a:tailEnd type="triangle" w="med" len="med"/>
            </a:ln>
          </p:spPr>
          <p:txBody>
            <a:bodyPr/>
            <a:lstStyle/>
            <a:p>
              <a:endParaRPr lang="de-DE"/>
            </a:p>
          </p:txBody>
        </p:sp>
        <p:sp>
          <p:nvSpPr>
            <p:cNvPr id="48141" name="Line 42"/>
            <p:cNvSpPr>
              <a:spLocks noChangeShapeType="1"/>
            </p:cNvSpPr>
            <p:nvPr/>
          </p:nvSpPr>
          <p:spPr bwMode="auto">
            <a:xfrm flipH="1">
              <a:off x="3044" y="1786"/>
              <a:ext cx="288" cy="182"/>
            </a:xfrm>
            <a:prstGeom prst="line">
              <a:avLst/>
            </a:prstGeom>
            <a:noFill/>
            <a:ln w="38100">
              <a:solidFill>
                <a:schemeClr val="tx1"/>
              </a:solidFill>
              <a:round/>
              <a:headEnd/>
              <a:tailEnd type="triangle" w="med" len="med"/>
            </a:ln>
          </p:spPr>
          <p:txBody>
            <a:bodyPr/>
            <a:lstStyle/>
            <a:p>
              <a:endParaRPr lang="de-DE"/>
            </a:p>
          </p:txBody>
        </p:sp>
        <p:sp>
          <p:nvSpPr>
            <p:cNvPr id="48142" name="Text Box 43"/>
            <p:cNvSpPr txBox="1">
              <a:spLocks noChangeArrowheads="1"/>
            </p:cNvSpPr>
            <p:nvPr/>
          </p:nvSpPr>
          <p:spPr bwMode="auto">
            <a:xfrm>
              <a:off x="2084" y="2023"/>
              <a:ext cx="1767" cy="517"/>
            </a:xfrm>
            <a:prstGeom prst="rect">
              <a:avLst/>
            </a:prstGeom>
            <a:noFill/>
            <a:ln w="9525">
              <a:noFill/>
              <a:miter lim="800000"/>
              <a:headEnd/>
              <a:tailEnd/>
            </a:ln>
          </p:spPr>
          <p:txBody>
            <a:bodyPr wrap="none">
              <a:spAutoFit/>
            </a:bodyPr>
            <a:lstStyle/>
            <a:p>
              <a:r>
                <a:rPr lang="en-US"/>
                <a:t>Oxyhemoglobin</a:t>
              </a:r>
            </a:p>
            <a:p>
              <a:r>
                <a:rPr lang="en-US"/>
                <a:t>Deoxyhemoglobin</a:t>
              </a:r>
            </a:p>
          </p:txBody>
        </p:sp>
        <p:sp>
          <p:nvSpPr>
            <p:cNvPr id="48143" name="Rectangle 44"/>
            <p:cNvSpPr>
              <a:spLocks noChangeArrowheads="1"/>
            </p:cNvSpPr>
            <p:nvPr/>
          </p:nvSpPr>
          <p:spPr bwMode="auto">
            <a:xfrm>
              <a:off x="2996" y="1472"/>
              <a:ext cx="2016" cy="288"/>
            </a:xfrm>
            <a:prstGeom prst="rect">
              <a:avLst/>
            </a:prstGeom>
            <a:noFill/>
            <a:ln w="9525">
              <a:solidFill>
                <a:schemeClr val="tx1"/>
              </a:solidFill>
              <a:miter lim="800000"/>
              <a:headEnd/>
              <a:tailEnd/>
            </a:ln>
          </p:spPr>
          <p:txBody>
            <a:bodyPr wrap="none" anchor="ctr"/>
            <a:lstStyle/>
            <a:p>
              <a:endParaRPr lang="de-DE"/>
            </a:p>
          </p:txBody>
        </p:sp>
        <p:sp>
          <p:nvSpPr>
            <p:cNvPr id="48144" name="Rectangle 45"/>
            <p:cNvSpPr>
              <a:spLocks noChangeArrowheads="1"/>
            </p:cNvSpPr>
            <p:nvPr/>
          </p:nvSpPr>
          <p:spPr bwMode="auto">
            <a:xfrm>
              <a:off x="2084" y="2000"/>
              <a:ext cx="1680" cy="506"/>
            </a:xfrm>
            <a:prstGeom prst="rect">
              <a:avLst/>
            </a:prstGeom>
            <a:noFill/>
            <a:ln w="9525">
              <a:solidFill>
                <a:schemeClr val="tx1"/>
              </a:solidFill>
              <a:miter lim="800000"/>
              <a:headEnd/>
              <a:tailEnd/>
            </a:ln>
          </p:spPr>
          <p:txBody>
            <a:bodyPr wrap="none" anchor="ctr"/>
            <a:lstStyle/>
            <a:p>
              <a:endParaRPr lang="de-DE"/>
            </a:p>
          </p:txBody>
        </p:sp>
        <p:sp>
          <p:nvSpPr>
            <p:cNvPr id="48145" name="Line 46"/>
            <p:cNvSpPr>
              <a:spLocks noChangeShapeType="1"/>
            </p:cNvSpPr>
            <p:nvPr/>
          </p:nvSpPr>
          <p:spPr bwMode="auto">
            <a:xfrm flipV="1">
              <a:off x="3668" y="2074"/>
              <a:ext cx="0" cy="144"/>
            </a:xfrm>
            <a:prstGeom prst="line">
              <a:avLst/>
            </a:prstGeom>
            <a:noFill/>
            <a:ln w="9525">
              <a:solidFill>
                <a:schemeClr val="tx1"/>
              </a:solidFill>
              <a:round/>
              <a:headEnd/>
              <a:tailEnd type="arrow" w="med" len="med"/>
            </a:ln>
          </p:spPr>
          <p:txBody>
            <a:bodyPr/>
            <a:lstStyle/>
            <a:p>
              <a:endParaRPr lang="de-DE"/>
            </a:p>
          </p:txBody>
        </p:sp>
        <p:sp>
          <p:nvSpPr>
            <p:cNvPr id="48146" name="Line 47"/>
            <p:cNvSpPr>
              <a:spLocks noChangeShapeType="1"/>
            </p:cNvSpPr>
            <p:nvPr/>
          </p:nvSpPr>
          <p:spPr bwMode="auto">
            <a:xfrm flipV="1">
              <a:off x="3668" y="2266"/>
              <a:ext cx="0" cy="144"/>
            </a:xfrm>
            <a:prstGeom prst="line">
              <a:avLst/>
            </a:prstGeom>
            <a:noFill/>
            <a:ln w="9525">
              <a:solidFill>
                <a:schemeClr val="tx1"/>
              </a:solidFill>
              <a:round/>
              <a:headEnd type="arrow" w="med" len="med"/>
              <a:tailEnd/>
            </a:ln>
          </p:spPr>
          <p:txBody>
            <a:bodyPr/>
            <a:lstStyle/>
            <a:p>
              <a:endParaRPr lang="de-DE"/>
            </a:p>
          </p:txBody>
        </p:sp>
        <p:sp>
          <p:nvSpPr>
            <p:cNvPr id="48147" name="Line 48"/>
            <p:cNvSpPr>
              <a:spLocks noChangeShapeType="1"/>
            </p:cNvSpPr>
            <p:nvPr/>
          </p:nvSpPr>
          <p:spPr bwMode="auto">
            <a:xfrm flipV="1">
              <a:off x="3428" y="1018"/>
              <a:ext cx="0" cy="144"/>
            </a:xfrm>
            <a:prstGeom prst="line">
              <a:avLst/>
            </a:prstGeom>
            <a:noFill/>
            <a:ln w="9525">
              <a:solidFill>
                <a:schemeClr val="tx1"/>
              </a:solidFill>
              <a:round/>
              <a:headEnd/>
              <a:tailEnd type="arrow" w="med" len="med"/>
            </a:ln>
          </p:spPr>
          <p:txBody>
            <a:bodyPr/>
            <a:lstStyle/>
            <a:p>
              <a:endParaRPr lang="de-DE"/>
            </a:p>
          </p:txBody>
        </p:sp>
        <p:sp>
          <p:nvSpPr>
            <p:cNvPr id="48148" name="Text Box 49"/>
            <p:cNvSpPr txBox="1">
              <a:spLocks noChangeArrowheads="1"/>
            </p:cNvSpPr>
            <p:nvPr/>
          </p:nvSpPr>
          <p:spPr bwMode="auto">
            <a:xfrm>
              <a:off x="1892" y="2801"/>
              <a:ext cx="2224" cy="516"/>
            </a:xfrm>
            <a:prstGeom prst="rect">
              <a:avLst/>
            </a:prstGeom>
            <a:noFill/>
            <a:ln w="9525">
              <a:noFill/>
              <a:miter lim="800000"/>
              <a:headEnd/>
              <a:tailEnd/>
            </a:ln>
          </p:spPr>
          <p:txBody>
            <a:bodyPr wrap="none">
              <a:spAutoFit/>
            </a:bodyPr>
            <a:lstStyle/>
            <a:p>
              <a:r>
                <a:rPr lang="en-US" dirty="0"/>
                <a:t>Magnetic susceptibility </a:t>
              </a:r>
            </a:p>
            <a:p>
              <a:endParaRPr lang="en-US" dirty="0"/>
            </a:p>
          </p:txBody>
        </p:sp>
        <p:sp>
          <p:nvSpPr>
            <p:cNvPr id="48149" name="Rectangle 50"/>
            <p:cNvSpPr>
              <a:spLocks noChangeArrowheads="1"/>
            </p:cNvSpPr>
            <p:nvPr/>
          </p:nvSpPr>
          <p:spPr bwMode="auto">
            <a:xfrm>
              <a:off x="1796" y="2746"/>
              <a:ext cx="2160" cy="336"/>
            </a:xfrm>
            <a:prstGeom prst="rect">
              <a:avLst/>
            </a:prstGeom>
            <a:noFill/>
            <a:ln w="9525">
              <a:solidFill>
                <a:schemeClr val="tx1"/>
              </a:solidFill>
              <a:miter lim="800000"/>
              <a:headEnd/>
              <a:tailEnd/>
            </a:ln>
          </p:spPr>
          <p:txBody>
            <a:bodyPr wrap="none" anchor="ctr"/>
            <a:lstStyle/>
            <a:p>
              <a:endParaRPr lang="de-DE"/>
            </a:p>
          </p:txBody>
        </p:sp>
        <p:sp>
          <p:nvSpPr>
            <p:cNvPr id="48150" name="Line 51"/>
            <p:cNvSpPr>
              <a:spLocks noChangeShapeType="1"/>
            </p:cNvSpPr>
            <p:nvPr/>
          </p:nvSpPr>
          <p:spPr bwMode="auto">
            <a:xfrm>
              <a:off x="3812" y="2842"/>
              <a:ext cx="0" cy="144"/>
            </a:xfrm>
            <a:prstGeom prst="line">
              <a:avLst/>
            </a:prstGeom>
            <a:noFill/>
            <a:ln w="9525">
              <a:solidFill>
                <a:schemeClr val="tx1"/>
              </a:solidFill>
              <a:round/>
              <a:headEnd/>
              <a:tailEnd type="arrow" w="med" len="med"/>
            </a:ln>
          </p:spPr>
          <p:txBody>
            <a:bodyPr/>
            <a:lstStyle/>
            <a:p>
              <a:endParaRPr lang="de-DE"/>
            </a:p>
          </p:txBody>
        </p:sp>
        <p:sp>
          <p:nvSpPr>
            <p:cNvPr id="48151" name="Line 52"/>
            <p:cNvSpPr>
              <a:spLocks noChangeShapeType="1"/>
            </p:cNvSpPr>
            <p:nvPr/>
          </p:nvSpPr>
          <p:spPr bwMode="auto">
            <a:xfrm>
              <a:off x="2852" y="2554"/>
              <a:ext cx="0" cy="192"/>
            </a:xfrm>
            <a:prstGeom prst="line">
              <a:avLst/>
            </a:prstGeom>
            <a:noFill/>
            <a:ln w="38100">
              <a:solidFill>
                <a:schemeClr val="tx1"/>
              </a:solidFill>
              <a:round/>
              <a:headEnd/>
              <a:tailEnd type="triangle" w="med" len="med"/>
            </a:ln>
          </p:spPr>
          <p:txBody>
            <a:bodyPr/>
            <a:lstStyle/>
            <a:p>
              <a:endParaRPr lang="de-DE"/>
            </a:p>
          </p:txBody>
        </p:sp>
        <p:sp>
          <p:nvSpPr>
            <p:cNvPr id="48152" name="Line 53"/>
            <p:cNvSpPr>
              <a:spLocks noChangeShapeType="1"/>
            </p:cNvSpPr>
            <p:nvPr/>
          </p:nvSpPr>
          <p:spPr bwMode="auto">
            <a:xfrm flipV="1">
              <a:off x="2612" y="1520"/>
              <a:ext cx="0" cy="144"/>
            </a:xfrm>
            <a:prstGeom prst="line">
              <a:avLst/>
            </a:prstGeom>
            <a:noFill/>
            <a:ln w="9525">
              <a:solidFill>
                <a:schemeClr val="tx1"/>
              </a:solidFill>
              <a:round/>
              <a:headEnd/>
              <a:tailEnd type="arrow" w="med" len="med"/>
            </a:ln>
          </p:spPr>
          <p:txBody>
            <a:bodyPr/>
            <a:lstStyle/>
            <a:p>
              <a:endParaRPr lang="de-DE"/>
            </a:p>
          </p:txBody>
        </p:sp>
        <p:sp>
          <p:nvSpPr>
            <p:cNvPr id="48153" name="Line 54"/>
            <p:cNvSpPr>
              <a:spLocks noChangeShapeType="1"/>
            </p:cNvSpPr>
            <p:nvPr/>
          </p:nvSpPr>
          <p:spPr bwMode="auto">
            <a:xfrm flipV="1">
              <a:off x="4772" y="1520"/>
              <a:ext cx="0" cy="144"/>
            </a:xfrm>
            <a:prstGeom prst="line">
              <a:avLst/>
            </a:prstGeom>
            <a:noFill/>
            <a:ln w="9525">
              <a:solidFill>
                <a:schemeClr val="tx1"/>
              </a:solidFill>
              <a:round/>
              <a:headEnd/>
              <a:tailEnd type="arrow" w="med" len="med"/>
            </a:ln>
          </p:spPr>
          <p:txBody>
            <a:bodyPr/>
            <a:lstStyle/>
            <a:p>
              <a:endParaRPr lang="de-DE"/>
            </a:p>
          </p:txBody>
        </p:sp>
        <p:sp>
          <p:nvSpPr>
            <p:cNvPr id="48154" name="Line 55"/>
            <p:cNvSpPr>
              <a:spLocks noChangeShapeType="1"/>
            </p:cNvSpPr>
            <p:nvPr/>
          </p:nvSpPr>
          <p:spPr bwMode="auto">
            <a:xfrm flipV="1">
              <a:off x="4868" y="1520"/>
              <a:ext cx="0" cy="144"/>
            </a:xfrm>
            <a:prstGeom prst="line">
              <a:avLst/>
            </a:prstGeom>
            <a:noFill/>
            <a:ln w="9525">
              <a:solidFill>
                <a:schemeClr val="tx1"/>
              </a:solidFill>
              <a:round/>
              <a:headEnd/>
              <a:tailEnd type="arrow" w="med" len="med"/>
            </a:ln>
          </p:spPr>
          <p:txBody>
            <a:bodyPr/>
            <a:lstStyle/>
            <a:p>
              <a:endParaRPr lang="de-DE"/>
            </a:p>
          </p:txBody>
        </p:sp>
        <p:sp>
          <p:nvSpPr>
            <p:cNvPr id="48155" name="Text Box 56"/>
            <p:cNvSpPr txBox="1">
              <a:spLocks noChangeArrowheads="1"/>
            </p:cNvSpPr>
            <p:nvPr/>
          </p:nvSpPr>
          <p:spPr bwMode="auto">
            <a:xfrm>
              <a:off x="2613" y="3274"/>
              <a:ext cx="479" cy="295"/>
            </a:xfrm>
            <a:prstGeom prst="rect">
              <a:avLst/>
            </a:prstGeom>
            <a:noFill/>
            <a:ln w="9525">
              <a:noFill/>
              <a:miter lim="800000"/>
              <a:headEnd/>
              <a:tailEnd/>
            </a:ln>
          </p:spPr>
          <p:txBody>
            <a:bodyPr>
              <a:spAutoFit/>
            </a:bodyPr>
            <a:lstStyle/>
            <a:p>
              <a:r>
                <a:rPr lang="en-US"/>
                <a:t>T2* </a:t>
              </a:r>
            </a:p>
          </p:txBody>
        </p:sp>
        <p:sp>
          <p:nvSpPr>
            <p:cNvPr id="48156" name="Rectangle 57"/>
            <p:cNvSpPr>
              <a:spLocks noChangeArrowheads="1"/>
            </p:cNvSpPr>
            <p:nvPr/>
          </p:nvSpPr>
          <p:spPr bwMode="auto">
            <a:xfrm>
              <a:off x="2564" y="3274"/>
              <a:ext cx="720" cy="288"/>
            </a:xfrm>
            <a:prstGeom prst="rect">
              <a:avLst/>
            </a:prstGeom>
            <a:noFill/>
            <a:ln w="9525">
              <a:solidFill>
                <a:schemeClr val="tx1"/>
              </a:solidFill>
              <a:miter lim="800000"/>
              <a:headEnd/>
              <a:tailEnd/>
            </a:ln>
          </p:spPr>
          <p:txBody>
            <a:bodyPr wrap="none" anchor="ctr"/>
            <a:lstStyle/>
            <a:p>
              <a:endParaRPr lang="de-DE"/>
            </a:p>
          </p:txBody>
        </p:sp>
        <p:sp>
          <p:nvSpPr>
            <p:cNvPr id="48157" name="Line 58"/>
            <p:cNvSpPr>
              <a:spLocks noChangeShapeType="1"/>
            </p:cNvSpPr>
            <p:nvPr/>
          </p:nvSpPr>
          <p:spPr bwMode="auto">
            <a:xfrm flipV="1">
              <a:off x="3092" y="3370"/>
              <a:ext cx="0" cy="144"/>
            </a:xfrm>
            <a:prstGeom prst="line">
              <a:avLst/>
            </a:prstGeom>
            <a:noFill/>
            <a:ln w="9525">
              <a:solidFill>
                <a:schemeClr val="tx1"/>
              </a:solidFill>
              <a:round/>
              <a:headEnd/>
              <a:tailEnd type="arrow" w="med" len="med"/>
            </a:ln>
          </p:spPr>
          <p:txBody>
            <a:bodyPr/>
            <a:lstStyle/>
            <a:p>
              <a:endParaRPr lang="de-DE"/>
            </a:p>
          </p:txBody>
        </p:sp>
        <p:sp>
          <p:nvSpPr>
            <p:cNvPr id="48158" name="Line 59"/>
            <p:cNvSpPr>
              <a:spLocks noChangeShapeType="1"/>
            </p:cNvSpPr>
            <p:nvPr/>
          </p:nvSpPr>
          <p:spPr bwMode="auto">
            <a:xfrm>
              <a:off x="2852" y="3082"/>
              <a:ext cx="0" cy="192"/>
            </a:xfrm>
            <a:prstGeom prst="line">
              <a:avLst/>
            </a:prstGeom>
            <a:noFill/>
            <a:ln w="38100">
              <a:solidFill>
                <a:schemeClr val="tx1"/>
              </a:solidFill>
              <a:round/>
              <a:headEnd/>
              <a:tailEnd type="triangle" w="med" len="med"/>
            </a:ln>
          </p:spPr>
          <p:txBody>
            <a:bodyPr/>
            <a:lstStyle/>
            <a:p>
              <a:endParaRPr lang="de-DE"/>
            </a:p>
          </p:txBody>
        </p:sp>
        <p:sp>
          <p:nvSpPr>
            <p:cNvPr id="48159" name="Text Box 60"/>
            <p:cNvSpPr txBox="1">
              <a:spLocks noChangeArrowheads="1"/>
            </p:cNvSpPr>
            <p:nvPr/>
          </p:nvSpPr>
          <p:spPr bwMode="auto">
            <a:xfrm>
              <a:off x="2084" y="3754"/>
              <a:ext cx="1921" cy="296"/>
            </a:xfrm>
            <a:prstGeom prst="rect">
              <a:avLst/>
            </a:prstGeom>
            <a:noFill/>
            <a:ln w="9525">
              <a:noFill/>
              <a:miter lim="800000"/>
              <a:headEnd/>
              <a:tailEnd/>
            </a:ln>
          </p:spPr>
          <p:txBody>
            <a:bodyPr>
              <a:spAutoFit/>
            </a:bodyPr>
            <a:lstStyle/>
            <a:p>
              <a:r>
                <a:rPr lang="en-US"/>
                <a:t>MRI signal intesity </a:t>
              </a:r>
            </a:p>
          </p:txBody>
        </p:sp>
        <p:sp>
          <p:nvSpPr>
            <p:cNvPr id="48160" name="Rectangle 61"/>
            <p:cNvSpPr>
              <a:spLocks noChangeArrowheads="1"/>
            </p:cNvSpPr>
            <p:nvPr/>
          </p:nvSpPr>
          <p:spPr bwMode="auto">
            <a:xfrm>
              <a:off x="1988" y="3754"/>
              <a:ext cx="1776" cy="288"/>
            </a:xfrm>
            <a:prstGeom prst="rect">
              <a:avLst/>
            </a:prstGeom>
            <a:noFill/>
            <a:ln w="9525">
              <a:solidFill>
                <a:schemeClr val="tx1"/>
              </a:solidFill>
              <a:miter lim="800000"/>
              <a:headEnd/>
              <a:tailEnd/>
            </a:ln>
          </p:spPr>
          <p:txBody>
            <a:bodyPr wrap="none" anchor="ctr"/>
            <a:lstStyle/>
            <a:p>
              <a:endParaRPr lang="de-DE"/>
            </a:p>
          </p:txBody>
        </p:sp>
        <p:sp>
          <p:nvSpPr>
            <p:cNvPr id="48161" name="Line 62"/>
            <p:cNvSpPr>
              <a:spLocks noChangeShapeType="1"/>
            </p:cNvSpPr>
            <p:nvPr/>
          </p:nvSpPr>
          <p:spPr bwMode="auto">
            <a:xfrm flipV="1">
              <a:off x="3668" y="3850"/>
              <a:ext cx="0" cy="144"/>
            </a:xfrm>
            <a:prstGeom prst="line">
              <a:avLst/>
            </a:prstGeom>
            <a:noFill/>
            <a:ln w="9525">
              <a:solidFill>
                <a:schemeClr val="tx1"/>
              </a:solidFill>
              <a:round/>
              <a:headEnd/>
              <a:tailEnd type="arrow" w="med" len="med"/>
            </a:ln>
          </p:spPr>
          <p:txBody>
            <a:bodyPr/>
            <a:lstStyle/>
            <a:p>
              <a:endParaRPr lang="de-DE"/>
            </a:p>
          </p:txBody>
        </p:sp>
        <p:sp>
          <p:nvSpPr>
            <p:cNvPr id="48162" name="Line 63"/>
            <p:cNvSpPr>
              <a:spLocks noChangeShapeType="1"/>
            </p:cNvSpPr>
            <p:nvPr/>
          </p:nvSpPr>
          <p:spPr bwMode="auto">
            <a:xfrm>
              <a:off x="2852" y="3562"/>
              <a:ext cx="0" cy="192"/>
            </a:xfrm>
            <a:prstGeom prst="line">
              <a:avLst/>
            </a:prstGeom>
            <a:noFill/>
            <a:ln w="38100">
              <a:solidFill>
                <a:schemeClr val="tx1"/>
              </a:solidFill>
              <a:round/>
              <a:headEnd/>
              <a:tailEnd type="triangle" w="med" len="med"/>
            </a:ln>
          </p:spPr>
          <p:txBody>
            <a:bodyPr/>
            <a:lstStyle/>
            <a:p>
              <a:endParaRPr lang="de-DE"/>
            </a:p>
          </p:txBody>
        </p:sp>
      </p:grpSp>
      <p:pic>
        <p:nvPicPr>
          <p:cNvPr id="48132" name="Picture 65" descr="bild"/>
          <p:cNvPicPr>
            <a:picLocks noChangeAspect="1" noChangeArrowheads="1"/>
          </p:cNvPicPr>
          <p:nvPr/>
        </p:nvPicPr>
        <p:blipFill>
          <a:blip r:embed="rId2"/>
          <a:srcRect/>
          <a:stretch>
            <a:fillRect/>
          </a:stretch>
        </p:blipFill>
        <p:spPr bwMode="auto">
          <a:xfrm>
            <a:off x="5795963" y="2028825"/>
            <a:ext cx="2808287" cy="2800350"/>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BOLD-signal and neuronal activity</a:t>
            </a:r>
          </a:p>
        </p:txBody>
      </p:sp>
      <p:grpSp>
        <p:nvGrpSpPr>
          <p:cNvPr id="2" name="Group 9"/>
          <p:cNvGrpSpPr>
            <a:grpSpLocks noChangeAspect="1"/>
          </p:cNvGrpSpPr>
          <p:nvPr/>
        </p:nvGrpSpPr>
        <p:grpSpPr bwMode="auto">
          <a:xfrm flipH="1" flipV="1">
            <a:off x="611188" y="3897313"/>
            <a:ext cx="4392612" cy="2119312"/>
            <a:chOff x="589" y="1570"/>
            <a:chExt cx="3924" cy="1769"/>
          </a:xfrm>
        </p:grpSpPr>
        <p:sp>
          <p:nvSpPr>
            <p:cNvPr id="49161" name="AutoShape 8"/>
            <p:cNvSpPr>
              <a:spLocks noChangeAspect="1" noChangeArrowheads="1" noTextEdit="1"/>
            </p:cNvSpPr>
            <p:nvPr/>
          </p:nvSpPr>
          <p:spPr bwMode="auto">
            <a:xfrm>
              <a:off x="589" y="1570"/>
              <a:ext cx="3924" cy="1769"/>
            </a:xfrm>
            <a:prstGeom prst="rect">
              <a:avLst/>
            </a:prstGeom>
            <a:noFill/>
            <a:ln w="9525">
              <a:noFill/>
              <a:miter lim="800000"/>
              <a:headEnd/>
              <a:tailEnd/>
            </a:ln>
          </p:spPr>
          <p:txBody>
            <a:bodyPr/>
            <a:lstStyle/>
            <a:p>
              <a:endParaRPr lang="de-DE"/>
            </a:p>
          </p:txBody>
        </p:sp>
        <p:pic>
          <p:nvPicPr>
            <p:cNvPr id="49162" name="Picture 10"/>
            <p:cNvPicPr>
              <a:picLocks noChangeAspect="1" noChangeArrowheads="1"/>
            </p:cNvPicPr>
            <p:nvPr/>
          </p:nvPicPr>
          <p:blipFill>
            <a:blip r:embed="rId2"/>
            <a:srcRect/>
            <a:stretch>
              <a:fillRect/>
            </a:stretch>
          </p:blipFill>
          <p:spPr bwMode="auto">
            <a:xfrm>
              <a:off x="589" y="1570"/>
              <a:ext cx="3927" cy="1773"/>
            </a:xfrm>
            <a:prstGeom prst="rect">
              <a:avLst/>
            </a:prstGeom>
            <a:noFill/>
            <a:ln w="9525">
              <a:noFill/>
              <a:miter lim="800000"/>
              <a:headEnd/>
              <a:tailEnd/>
            </a:ln>
          </p:spPr>
        </p:pic>
      </p:grpSp>
      <p:grpSp>
        <p:nvGrpSpPr>
          <p:cNvPr id="3" name="Group 12"/>
          <p:cNvGrpSpPr>
            <a:grpSpLocks noChangeAspect="1"/>
          </p:cNvGrpSpPr>
          <p:nvPr/>
        </p:nvGrpSpPr>
        <p:grpSpPr bwMode="auto">
          <a:xfrm flipH="1" flipV="1">
            <a:off x="6192838" y="4652963"/>
            <a:ext cx="935037" cy="792162"/>
            <a:chOff x="4762" y="2795"/>
            <a:chExt cx="555" cy="567"/>
          </a:xfrm>
        </p:grpSpPr>
        <p:sp>
          <p:nvSpPr>
            <p:cNvPr id="49159" name="AutoShape 11"/>
            <p:cNvSpPr>
              <a:spLocks noChangeAspect="1" noChangeArrowheads="1" noTextEdit="1"/>
            </p:cNvSpPr>
            <p:nvPr/>
          </p:nvSpPr>
          <p:spPr bwMode="auto">
            <a:xfrm>
              <a:off x="4762" y="2795"/>
              <a:ext cx="555" cy="567"/>
            </a:xfrm>
            <a:prstGeom prst="rect">
              <a:avLst/>
            </a:prstGeom>
            <a:noFill/>
            <a:ln w="9525">
              <a:noFill/>
              <a:miter lim="800000"/>
              <a:headEnd/>
              <a:tailEnd/>
            </a:ln>
          </p:spPr>
          <p:txBody>
            <a:bodyPr/>
            <a:lstStyle/>
            <a:p>
              <a:endParaRPr lang="de-DE"/>
            </a:p>
          </p:txBody>
        </p:sp>
        <p:pic>
          <p:nvPicPr>
            <p:cNvPr id="49160" name="Picture 13"/>
            <p:cNvPicPr>
              <a:picLocks noChangeAspect="1" noChangeArrowheads="1"/>
            </p:cNvPicPr>
            <p:nvPr/>
          </p:nvPicPr>
          <p:blipFill>
            <a:blip r:embed="rId3"/>
            <a:srcRect/>
            <a:stretch>
              <a:fillRect/>
            </a:stretch>
          </p:blipFill>
          <p:spPr bwMode="auto">
            <a:xfrm>
              <a:off x="4762" y="2795"/>
              <a:ext cx="557" cy="569"/>
            </a:xfrm>
            <a:prstGeom prst="rect">
              <a:avLst/>
            </a:prstGeom>
            <a:noFill/>
            <a:ln w="9525">
              <a:noFill/>
              <a:miter lim="800000"/>
              <a:headEnd/>
              <a:tailEnd/>
            </a:ln>
          </p:spPr>
        </p:pic>
      </p:grpSp>
      <p:pic>
        <p:nvPicPr>
          <p:cNvPr id="49157" name="Picture 15"/>
          <p:cNvPicPr>
            <a:picLocks noChangeAspect="1" noChangeArrowheads="1"/>
          </p:cNvPicPr>
          <p:nvPr/>
        </p:nvPicPr>
        <p:blipFill>
          <a:blip r:embed="rId4"/>
          <a:srcRect/>
          <a:stretch>
            <a:fillRect/>
          </a:stretch>
        </p:blipFill>
        <p:spPr bwMode="auto">
          <a:xfrm>
            <a:off x="647700" y="1446213"/>
            <a:ext cx="4430713" cy="1982787"/>
          </a:xfrm>
          <a:prstGeom prst="rect">
            <a:avLst/>
          </a:prstGeom>
          <a:noFill/>
          <a:ln w="9525">
            <a:noFill/>
            <a:miter lim="800000"/>
            <a:headEnd/>
            <a:tailEnd/>
          </a:ln>
        </p:spPr>
      </p:pic>
      <p:sp>
        <p:nvSpPr>
          <p:cNvPr id="49158" name="Rectangle 16"/>
          <p:cNvSpPr>
            <a:spLocks noChangeArrowheads="1"/>
          </p:cNvSpPr>
          <p:nvPr/>
        </p:nvSpPr>
        <p:spPr bwMode="auto">
          <a:xfrm>
            <a:off x="5364163" y="1844675"/>
            <a:ext cx="3422650" cy="1190625"/>
          </a:xfrm>
          <a:prstGeom prst="rect">
            <a:avLst/>
          </a:prstGeom>
          <a:noFill/>
          <a:ln w="9525">
            <a:noFill/>
            <a:miter lim="800000"/>
            <a:headEnd/>
            <a:tailEnd/>
          </a:ln>
        </p:spPr>
        <p:txBody>
          <a:bodyPr wrap="none">
            <a:spAutoFit/>
          </a:bodyPr>
          <a:lstStyle/>
          <a:p>
            <a:r>
              <a:rPr lang="en-US"/>
              <a:t>BOLD response reflects pooled </a:t>
            </a:r>
          </a:p>
          <a:p>
            <a:r>
              <a:rPr lang="en-US"/>
              <a:t>local field potential activity 	</a:t>
            </a:r>
          </a:p>
          <a:p>
            <a:endParaRPr lang="en-US"/>
          </a:p>
          <a:p>
            <a:r>
              <a:rPr lang="en-US"/>
              <a:t>(Logothetis et al, 2001)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Time resolution BOLD-signal</a:t>
            </a:r>
          </a:p>
        </p:txBody>
      </p:sp>
      <p:pic>
        <p:nvPicPr>
          <p:cNvPr id="50179" name="Picture 3"/>
          <p:cNvPicPr>
            <a:picLocks noChangeAspect="1" noChangeArrowheads="1"/>
          </p:cNvPicPr>
          <p:nvPr/>
        </p:nvPicPr>
        <p:blipFill>
          <a:blip r:embed="rId2"/>
          <a:srcRect/>
          <a:stretch>
            <a:fillRect/>
          </a:stretch>
        </p:blipFill>
        <p:spPr bwMode="auto">
          <a:xfrm>
            <a:off x="1835150" y="1484313"/>
            <a:ext cx="4318000" cy="3632200"/>
          </a:xfrm>
          <a:prstGeom prst="rect">
            <a:avLst/>
          </a:prstGeom>
          <a:noFill/>
          <a:ln w="9525">
            <a:noFill/>
            <a:miter lim="800000"/>
            <a:headEnd/>
            <a:tailEnd/>
          </a:ln>
        </p:spPr>
      </p:pic>
      <p:sp>
        <p:nvSpPr>
          <p:cNvPr id="50180" name="Rectangle 4"/>
          <p:cNvSpPr>
            <a:spLocks noChangeArrowheads="1"/>
          </p:cNvSpPr>
          <p:nvPr/>
        </p:nvSpPr>
        <p:spPr bwMode="auto">
          <a:xfrm>
            <a:off x="719138" y="5481638"/>
            <a:ext cx="6696075" cy="779462"/>
          </a:xfrm>
          <a:prstGeom prst="rect">
            <a:avLst/>
          </a:prstGeom>
          <a:noFill/>
          <a:ln w="9525">
            <a:noFill/>
            <a:miter lim="800000"/>
            <a:headEnd/>
            <a:tailEnd/>
          </a:ln>
        </p:spPr>
        <p:txBody>
          <a:bodyPr>
            <a:spAutoFit/>
          </a:bodyPr>
          <a:lstStyle/>
          <a:p>
            <a:pPr>
              <a:spcBef>
                <a:spcPct val="50000"/>
              </a:spcBef>
              <a:buFontTx/>
              <a:buChar char="•"/>
            </a:pPr>
            <a:r>
              <a:rPr lang="en-US"/>
              <a:t>  Delay in the HDR: Hemodynamic activity lags neuronal  </a:t>
            </a:r>
          </a:p>
          <a:p>
            <a:pPr>
              <a:spcBef>
                <a:spcPct val="50000"/>
              </a:spcBef>
            </a:pPr>
            <a:r>
              <a:rPr lang="en-US"/>
              <a:t>   activity by 4-6 sec</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Non-linearity BOLD-signal</a:t>
            </a:r>
          </a:p>
        </p:txBody>
      </p:sp>
      <p:pic>
        <p:nvPicPr>
          <p:cNvPr id="51203" name="Picture 3"/>
          <p:cNvPicPr>
            <a:picLocks noChangeAspect="1" noChangeArrowheads="1"/>
          </p:cNvPicPr>
          <p:nvPr/>
        </p:nvPicPr>
        <p:blipFill>
          <a:blip r:embed="rId2"/>
          <a:srcRect/>
          <a:stretch>
            <a:fillRect/>
          </a:stretch>
        </p:blipFill>
        <p:spPr bwMode="auto">
          <a:xfrm>
            <a:off x="727075" y="1592263"/>
            <a:ext cx="7615238" cy="4062412"/>
          </a:xfrm>
          <a:prstGeom prst="rect">
            <a:avLst/>
          </a:prstGeom>
          <a:noFill/>
          <a:ln w="9525">
            <a:noFill/>
            <a:miter lim="800000"/>
            <a:headEnd/>
            <a:tailEnd/>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p:txBody>
          <a:bodyPr/>
          <a:lstStyle/>
          <a:p>
            <a:pPr eaLnBrk="1" hangingPunct="1"/>
            <a:r>
              <a:rPr lang="en-US" sz="3600">
                <a:solidFill>
                  <a:srgbClr val="0000FF"/>
                </a:solidFill>
                <a:latin typeface="Trebuchet MS" pitchFamily="34" charset="0"/>
              </a:rPr>
              <a:t>Variability of the BOLD-signal</a:t>
            </a:r>
          </a:p>
        </p:txBody>
      </p:sp>
      <p:pic>
        <p:nvPicPr>
          <p:cNvPr id="52227" name="Picture 3" descr="bild"/>
          <p:cNvPicPr>
            <a:picLocks noChangeAspect="1" noChangeArrowheads="1"/>
          </p:cNvPicPr>
          <p:nvPr/>
        </p:nvPicPr>
        <p:blipFill>
          <a:blip r:embed="rId2"/>
          <a:srcRect/>
          <a:stretch>
            <a:fillRect/>
          </a:stretch>
        </p:blipFill>
        <p:spPr bwMode="auto">
          <a:xfrm>
            <a:off x="900113" y="1557338"/>
            <a:ext cx="4449762" cy="4425950"/>
          </a:xfrm>
          <a:prstGeom prst="rect">
            <a:avLst/>
          </a:prstGeom>
          <a:noFill/>
          <a:ln w="9525">
            <a:noFill/>
            <a:miter lim="800000"/>
            <a:headEnd/>
            <a:tailEnd/>
          </a:ln>
        </p:spPr>
      </p:pic>
      <p:sp>
        <p:nvSpPr>
          <p:cNvPr id="52228" name="Rectangle 4"/>
          <p:cNvSpPr>
            <a:spLocks noChangeArrowheads="1"/>
          </p:cNvSpPr>
          <p:nvPr/>
        </p:nvSpPr>
        <p:spPr bwMode="auto">
          <a:xfrm>
            <a:off x="5976938" y="2489200"/>
            <a:ext cx="2266950" cy="1879600"/>
          </a:xfrm>
          <a:prstGeom prst="rect">
            <a:avLst/>
          </a:prstGeom>
          <a:noFill/>
          <a:ln w="9525">
            <a:noFill/>
            <a:miter lim="800000"/>
            <a:headEnd/>
            <a:tailEnd/>
          </a:ln>
        </p:spPr>
        <p:txBody>
          <a:bodyPr>
            <a:spAutoFit/>
          </a:bodyPr>
          <a:lstStyle/>
          <a:p>
            <a:pPr>
              <a:spcBef>
                <a:spcPct val="50000"/>
              </a:spcBef>
            </a:pPr>
            <a:r>
              <a:rPr lang="en-US"/>
              <a:t>Across Subjects</a:t>
            </a:r>
          </a:p>
          <a:p>
            <a:pPr>
              <a:spcBef>
                <a:spcPct val="50000"/>
              </a:spcBef>
            </a:pPr>
            <a:r>
              <a:rPr lang="en-US"/>
              <a:t>Across Sessions </a:t>
            </a:r>
          </a:p>
          <a:p>
            <a:pPr>
              <a:spcBef>
                <a:spcPct val="50000"/>
              </a:spcBef>
            </a:pPr>
            <a:r>
              <a:rPr lang="en-US"/>
              <a:t>Across Brain Regions</a:t>
            </a:r>
          </a:p>
          <a:p>
            <a:pPr>
              <a:spcBef>
                <a:spcPct val="50000"/>
              </a:spcBef>
            </a:pPr>
            <a:r>
              <a:rPr lang="en-US"/>
              <a:t>Across Stimuli</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bwMode="auto">
          <a:xfrm>
            <a:off x="457200" y="2249996"/>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000" b="0" i="0" u="none" strike="noStrike" kern="0" cap="none" spc="0" normalizeH="0" baseline="0" noProof="0" dirty="0">
                <a:ln>
                  <a:noFill/>
                </a:ln>
                <a:solidFill>
                  <a:srgbClr val="0000FF"/>
                </a:solidFill>
                <a:effectLst/>
                <a:uLnTx/>
                <a:uFillTx/>
                <a:latin typeface="Trebuchet MS" pitchFamily="34" charset="0"/>
                <a:ea typeface="ＭＳ Ｐゴシック" charset="-128"/>
                <a:cs typeface="ＭＳ Ｐゴシック" charset="-128"/>
              </a:rPr>
              <a:t>Introduction SPM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5"/>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r>
              <a:rPr lang="en-GB">
                <a:solidFill>
                  <a:srgbClr val="0000FF"/>
                </a:solidFill>
              </a:rPr>
              <a:t>SPM</a:t>
            </a:r>
            <a:endParaRPr lang="en-US">
              <a:solidFill>
                <a:srgbClr val="0000FF"/>
              </a:solidFill>
            </a:endParaRPr>
          </a:p>
        </p:txBody>
      </p:sp>
      <p:sp>
        <p:nvSpPr>
          <p:cNvPr id="15364" name="Rectangle 6"/>
          <p:cNvSpPr>
            <a:spLocks noGrp="1" noChangeArrowheads="1"/>
          </p:cNvSpPr>
          <p:nvPr>
            <p:ph type="body" idx="1"/>
          </p:nvPr>
        </p:nvSpPr>
        <p:spPr>
          <a:xfrm>
            <a:off x="390525" y="1419225"/>
            <a:ext cx="8229600" cy="5264150"/>
          </a:xfrm>
          <a:noFill/>
        </p:spPr>
        <p:txBody>
          <a:bodyPr/>
          <a:lstStyle/>
          <a:p>
            <a:pPr eaLnBrk="1" hangingPunct="1">
              <a:lnSpc>
                <a:spcPct val="90000"/>
              </a:lnSpc>
            </a:pPr>
            <a:r>
              <a:rPr lang="en-GB" sz="1800"/>
              <a:t>Open Source academic freeware (under GPL)</a:t>
            </a:r>
          </a:p>
          <a:p>
            <a:pPr eaLnBrk="1" hangingPunct="1">
              <a:lnSpc>
                <a:spcPct val="90000"/>
              </a:lnSpc>
            </a:pPr>
            <a:r>
              <a:rPr lang="en-GB" sz="1800"/>
              <a:t>Documented and informally supported</a:t>
            </a:r>
          </a:p>
          <a:p>
            <a:pPr eaLnBrk="1" hangingPunct="1">
              <a:lnSpc>
                <a:spcPct val="90000"/>
              </a:lnSpc>
            </a:pPr>
            <a:r>
              <a:rPr lang="en-GB" sz="1800"/>
              <a:t>Requirements:</a:t>
            </a:r>
          </a:p>
          <a:p>
            <a:pPr lvl="1" eaLnBrk="1" hangingPunct="1">
              <a:lnSpc>
                <a:spcPct val="90000"/>
              </a:lnSpc>
            </a:pPr>
            <a:r>
              <a:rPr lang="en-GB" sz="1800"/>
              <a:t>MATLAB: 7.1 (R14SP3) to 7.9 (R2009b)</a:t>
            </a:r>
            <a:br>
              <a:rPr lang="en-GB" sz="1800"/>
            </a:br>
            <a:r>
              <a:rPr lang="en-GB" sz="1800"/>
              <a:t>no toolboxes (EEG/MEG requires ‘</a:t>
            </a:r>
            <a:r>
              <a:rPr lang="en-GB" sz="1800" i="1"/>
              <a:t>signal</a:t>
            </a:r>
            <a:r>
              <a:rPr lang="en-GB" sz="1800"/>
              <a:t>’)</a:t>
            </a:r>
          </a:p>
          <a:p>
            <a:pPr lvl="1" eaLnBrk="1" hangingPunct="1">
              <a:lnSpc>
                <a:spcPct val="90000"/>
              </a:lnSpc>
            </a:pPr>
            <a:r>
              <a:rPr lang="en-GB" sz="1800"/>
              <a:t>Supported platforms (MEX files):</a:t>
            </a:r>
            <a:br>
              <a:rPr lang="en-GB" sz="2400"/>
            </a:br>
            <a:br>
              <a:rPr lang="en-GB"/>
            </a:br>
            <a:br>
              <a:rPr lang="en-GB"/>
            </a:br>
            <a:br>
              <a:rPr lang="en-GB"/>
            </a:br>
            <a:br>
              <a:rPr lang="en-GB"/>
            </a:br>
            <a:endParaRPr lang="en-GB"/>
          </a:p>
          <a:p>
            <a:pPr lvl="1" eaLnBrk="1" hangingPunct="1">
              <a:lnSpc>
                <a:spcPct val="90000"/>
              </a:lnSpc>
            </a:pPr>
            <a:r>
              <a:rPr lang="en-GB" sz="1800"/>
              <a:t>File Formats:</a:t>
            </a:r>
          </a:p>
          <a:p>
            <a:pPr lvl="2" eaLnBrk="1" hangingPunct="1">
              <a:lnSpc>
                <a:spcPct val="90000"/>
              </a:lnSpc>
            </a:pPr>
            <a:r>
              <a:rPr lang="en-GB" sz="1800"/>
              <a:t>Images: NIfTI-1 (&amp; Analyze, DICOM)</a:t>
            </a:r>
          </a:p>
          <a:p>
            <a:pPr lvl="2" eaLnBrk="1" hangingPunct="1">
              <a:lnSpc>
                <a:spcPct val="90000"/>
              </a:lnSpc>
            </a:pPr>
            <a:r>
              <a:rPr lang="en-GB" sz="1800"/>
              <a:t>Surface meshes: GIfTI</a:t>
            </a:r>
          </a:p>
          <a:p>
            <a:pPr lvl="2" eaLnBrk="1" hangingPunct="1">
              <a:lnSpc>
                <a:spcPct val="90000"/>
              </a:lnSpc>
            </a:pPr>
            <a:r>
              <a:rPr lang="en-GB" sz="1800"/>
              <a:t>M/EEG: most manufacturers (with FieldTrip’s fileio)</a:t>
            </a:r>
            <a:endParaRPr lang="en-US" sz="1800"/>
          </a:p>
        </p:txBody>
      </p:sp>
      <p:pic>
        <p:nvPicPr>
          <p:cNvPr id="15365" name="Picture 7" descr="nifti"/>
          <p:cNvPicPr>
            <a:picLocks noChangeAspect="1" noChangeArrowheads="1"/>
          </p:cNvPicPr>
          <p:nvPr/>
        </p:nvPicPr>
        <p:blipFill>
          <a:blip r:embed="rId2"/>
          <a:srcRect/>
          <a:stretch>
            <a:fillRect/>
          </a:stretch>
        </p:blipFill>
        <p:spPr bwMode="auto">
          <a:xfrm>
            <a:off x="7188200" y="5157788"/>
            <a:ext cx="1200150" cy="1096962"/>
          </a:xfrm>
          <a:prstGeom prst="rect">
            <a:avLst/>
          </a:prstGeom>
          <a:noFill/>
          <a:ln w="9525">
            <a:noFill/>
            <a:miter lim="800000"/>
            <a:headEnd/>
            <a:tailEnd/>
          </a:ln>
        </p:spPr>
      </p:pic>
      <p:pic>
        <p:nvPicPr>
          <p:cNvPr id="15366" name="Picture 8" descr="linux"/>
          <p:cNvPicPr>
            <a:picLocks noChangeAspect="1" noChangeArrowheads="1"/>
          </p:cNvPicPr>
          <p:nvPr/>
        </p:nvPicPr>
        <p:blipFill>
          <a:blip r:embed="rId3"/>
          <a:srcRect/>
          <a:stretch>
            <a:fillRect/>
          </a:stretch>
        </p:blipFill>
        <p:spPr bwMode="auto">
          <a:xfrm>
            <a:off x="1296988" y="3652838"/>
            <a:ext cx="755650" cy="900112"/>
          </a:xfrm>
          <a:prstGeom prst="rect">
            <a:avLst/>
          </a:prstGeom>
          <a:noFill/>
          <a:ln w="9525">
            <a:noFill/>
            <a:miter lim="800000"/>
            <a:headEnd/>
            <a:tailEnd/>
          </a:ln>
        </p:spPr>
      </p:pic>
      <p:pic>
        <p:nvPicPr>
          <p:cNvPr id="15367" name="Picture 9" descr="mac"/>
          <p:cNvPicPr>
            <a:picLocks noChangeAspect="1" noChangeArrowheads="1"/>
          </p:cNvPicPr>
          <p:nvPr/>
        </p:nvPicPr>
        <p:blipFill>
          <a:blip r:embed="rId4"/>
          <a:srcRect/>
          <a:stretch>
            <a:fillRect/>
          </a:stretch>
        </p:blipFill>
        <p:spPr bwMode="auto">
          <a:xfrm>
            <a:off x="6154738" y="3644900"/>
            <a:ext cx="741362" cy="898525"/>
          </a:xfrm>
          <a:prstGeom prst="rect">
            <a:avLst/>
          </a:prstGeom>
          <a:noFill/>
          <a:ln w="9525">
            <a:noFill/>
            <a:miter lim="800000"/>
            <a:headEnd/>
            <a:tailEnd/>
          </a:ln>
        </p:spPr>
      </p:pic>
      <p:pic>
        <p:nvPicPr>
          <p:cNvPr id="15368" name="Picture 10" descr="matlab"/>
          <p:cNvPicPr>
            <a:picLocks noChangeAspect="1" noChangeArrowheads="1"/>
          </p:cNvPicPr>
          <p:nvPr/>
        </p:nvPicPr>
        <p:blipFill>
          <a:blip r:embed="rId5"/>
          <a:srcRect/>
          <a:stretch>
            <a:fillRect/>
          </a:stretch>
        </p:blipFill>
        <p:spPr bwMode="auto">
          <a:xfrm>
            <a:off x="7235825" y="2170113"/>
            <a:ext cx="1258888" cy="1258887"/>
          </a:xfrm>
          <a:prstGeom prst="rect">
            <a:avLst/>
          </a:prstGeom>
          <a:noFill/>
          <a:ln w="9525">
            <a:noFill/>
            <a:miter lim="800000"/>
            <a:headEnd/>
            <a:tailEnd/>
          </a:ln>
        </p:spPr>
      </p:pic>
      <p:pic>
        <p:nvPicPr>
          <p:cNvPr id="15369" name="Picture 11" descr="windows"/>
          <p:cNvPicPr>
            <a:picLocks noChangeAspect="1" noChangeArrowheads="1"/>
          </p:cNvPicPr>
          <p:nvPr/>
        </p:nvPicPr>
        <p:blipFill>
          <a:blip r:embed="rId6"/>
          <a:srcRect/>
          <a:stretch>
            <a:fillRect/>
          </a:stretch>
        </p:blipFill>
        <p:spPr bwMode="auto">
          <a:xfrm>
            <a:off x="3743325" y="3675063"/>
            <a:ext cx="1003300" cy="900112"/>
          </a:xfrm>
          <a:prstGeom prst="rect">
            <a:avLst/>
          </a:prstGeom>
          <a:noFill/>
          <a:ln w="9525">
            <a:noFill/>
            <a:miter lim="800000"/>
            <a:headEnd/>
            <a:tailEnd/>
          </a:ln>
        </p:spPr>
      </p:pic>
      <p:sp>
        <p:nvSpPr>
          <p:cNvPr id="15370" name="Text Box 12"/>
          <p:cNvSpPr txBox="1">
            <a:spLocks noChangeArrowheads="1"/>
          </p:cNvSpPr>
          <p:nvPr/>
        </p:nvSpPr>
        <p:spPr bwMode="auto">
          <a:xfrm>
            <a:off x="611188" y="4622800"/>
            <a:ext cx="2036762" cy="336550"/>
          </a:xfrm>
          <a:prstGeom prst="rect">
            <a:avLst/>
          </a:prstGeom>
          <a:noFill/>
          <a:ln w="9525">
            <a:noFill/>
            <a:miter lim="800000"/>
            <a:headEnd/>
            <a:tailEnd/>
          </a:ln>
        </p:spPr>
        <p:txBody>
          <a:bodyPr wrap="none">
            <a:spAutoFit/>
          </a:bodyPr>
          <a:lstStyle/>
          <a:p>
            <a:pPr eaLnBrk="0" hangingPunct="0"/>
            <a:r>
              <a:rPr lang="en-GB" sz="1600" i="1"/>
              <a:t>Linux (32 and 64 bit)</a:t>
            </a:r>
            <a:endParaRPr lang="en-US" sz="1600" i="1"/>
          </a:p>
        </p:txBody>
      </p:sp>
      <p:sp>
        <p:nvSpPr>
          <p:cNvPr id="15371" name="Text Box 13"/>
          <p:cNvSpPr txBox="1">
            <a:spLocks noChangeArrowheads="1"/>
          </p:cNvSpPr>
          <p:nvPr/>
        </p:nvSpPr>
        <p:spPr bwMode="auto">
          <a:xfrm>
            <a:off x="2925763" y="4622800"/>
            <a:ext cx="2374900" cy="336550"/>
          </a:xfrm>
          <a:prstGeom prst="rect">
            <a:avLst/>
          </a:prstGeom>
          <a:noFill/>
          <a:ln w="9525">
            <a:noFill/>
            <a:miter lim="800000"/>
            <a:headEnd/>
            <a:tailEnd/>
          </a:ln>
        </p:spPr>
        <p:txBody>
          <a:bodyPr wrap="none">
            <a:spAutoFit/>
          </a:bodyPr>
          <a:lstStyle/>
          <a:p>
            <a:pPr eaLnBrk="0" hangingPunct="0"/>
            <a:r>
              <a:rPr lang="en-GB" sz="1600" i="1"/>
              <a:t>Windows (32 and 64 bit)</a:t>
            </a:r>
            <a:endParaRPr lang="en-US" sz="1600" i="1"/>
          </a:p>
        </p:txBody>
      </p:sp>
      <p:sp>
        <p:nvSpPr>
          <p:cNvPr id="15372" name="Text Box 14"/>
          <p:cNvSpPr txBox="1">
            <a:spLocks noChangeArrowheads="1"/>
          </p:cNvSpPr>
          <p:nvPr/>
        </p:nvSpPr>
        <p:spPr bwMode="auto">
          <a:xfrm>
            <a:off x="5640388" y="4603750"/>
            <a:ext cx="2378075" cy="336550"/>
          </a:xfrm>
          <a:prstGeom prst="rect">
            <a:avLst/>
          </a:prstGeom>
          <a:noFill/>
          <a:ln w="9525">
            <a:noFill/>
            <a:miter lim="800000"/>
            <a:headEnd/>
            <a:tailEnd/>
          </a:ln>
        </p:spPr>
        <p:txBody>
          <a:bodyPr wrap="none">
            <a:spAutoFit/>
          </a:bodyPr>
          <a:lstStyle/>
          <a:p>
            <a:pPr eaLnBrk="0" hangingPunct="0"/>
            <a:r>
              <a:rPr lang="en-GB" sz="1600" i="1"/>
              <a:t>Mac Intel (32 and 64 bit)</a:t>
            </a:r>
            <a:endParaRPr lang="en-US" sz="1600" i="1"/>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p:txBody>
          <a:bodyPr/>
          <a:lstStyle/>
          <a:p>
            <a:pPr eaLnBrk="1" hangingPunct="1"/>
            <a:endParaRPr lang="de-DE"/>
          </a:p>
        </p:txBody>
      </p:sp>
      <p:pic>
        <p:nvPicPr>
          <p:cNvPr id="16389" name="Picture 5" descr="ss_spm8b_Graphics"/>
          <p:cNvPicPr>
            <a:picLocks noChangeAspect="1" noChangeArrowheads="1"/>
          </p:cNvPicPr>
          <p:nvPr/>
        </p:nvPicPr>
        <p:blipFill>
          <a:blip r:embed="rId2"/>
          <a:srcRect/>
          <a:stretch>
            <a:fillRect/>
          </a:stretch>
        </p:blipFill>
        <p:spPr bwMode="auto">
          <a:xfrm>
            <a:off x="5275263" y="1177925"/>
            <a:ext cx="3190875" cy="4772025"/>
          </a:xfrm>
          <a:prstGeom prst="rect">
            <a:avLst/>
          </a:prstGeom>
          <a:noFill/>
          <a:ln w="9525">
            <a:noFill/>
            <a:miter lim="800000"/>
            <a:headEnd/>
            <a:tailEnd/>
          </a:ln>
        </p:spPr>
      </p:pic>
      <p:pic>
        <p:nvPicPr>
          <p:cNvPr id="16390" name="Picture 6" descr="ss_spm8b_batch"/>
          <p:cNvPicPr>
            <a:picLocks noChangeAspect="1" noChangeArrowheads="1"/>
          </p:cNvPicPr>
          <p:nvPr/>
        </p:nvPicPr>
        <p:blipFill>
          <a:blip r:embed="rId3"/>
          <a:srcRect/>
          <a:stretch>
            <a:fillRect/>
          </a:stretch>
        </p:blipFill>
        <p:spPr bwMode="auto">
          <a:xfrm>
            <a:off x="3563938" y="3429000"/>
            <a:ext cx="2781300" cy="2520950"/>
          </a:xfrm>
          <a:prstGeom prst="rect">
            <a:avLst/>
          </a:prstGeom>
          <a:noFill/>
          <a:ln w="9525">
            <a:noFill/>
            <a:miter lim="800000"/>
            <a:headEnd/>
            <a:tailEnd/>
          </a:ln>
        </p:spPr>
      </p:pic>
      <p:pic>
        <p:nvPicPr>
          <p:cNvPr id="16391" name="Picture 7" descr="ss_spm8b_Menu"/>
          <p:cNvPicPr>
            <a:picLocks noChangeAspect="1" noChangeArrowheads="1"/>
          </p:cNvPicPr>
          <p:nvPr/>
        </p:nvPicPr>
        <p:blipFill>
          <a:blip r:embed="rId4"/>
          <a:srcRect/>
          <a:stretch>
            <a:fillRect/>
          </a:stretch>
        </p:blipFill>
        <p:spPr bwMode="auto">
          <a:xfrm>
            <a:off x="468313" y="1658938"/>
            <a:ext cx="3073400" cy="3540125"/>
          </a:xfrm>
          <a:prstGeom prst="rect">
            <a:avLst/>
          </a:prstGeom>
          <a:noFill/>
          <a:ln w="9525">
            <a:noFill/>
            <a:miter lim="800000"/>
            <a:headEnd/>
            <a:tailEnd/>
          </a:ln>
        </p:spPr>
      </p:pic>
      <p:sp>
        <p:nvSpPr>
          <p:cNvPr id="16392" name="Rectangle 8"/>
          <p:cNvSpPr>
            <a:spLocks noGrp="1" noChangeArrowheads="1"/>
          </p:cNvSpPr>
          <p:nvPr>
            <p:ph type="title"/>
          </p:nvPr>
        </p:nvSpPr>
        <p:spPr>
          <a:xfrm>
            <a:off x="304800" y="115888"/>
            <a:ext cx="8229600" cy="792162"/>
          </a:xfrm>
          <a:noFill/>
        </p:spPr>
        <p:txBody>
          <a:bodyPr/>
          <a:lstStyle/>
          <a:p>
            <a:pPr eaLnBrk="1" hangingPunct="1"/>
            <a:r>
              <a:rPr lang="en-GB" sz="3200">
                <a:solidFill>
                  <a:srgbClr val="0000FF"/>
                </a:solidFill>
              </a:rPr>
              <a:t>SPM Interface</a:t>
            </a:r>
            <a:endParaRPr lang="en-US" sz="3200">
              <a:solidFill>
                <a:srgbClr val="0000FF"/>
              </a:solidFill>
            </a:endParaRPr>
          </a:p>
        </p:txBody>
      </p:sp>
      <p:pic>
        <p:nvPicPr>
          <p:cNvPr id="16388" name="Picture 4" descr="ss_spm8b_Welcome"/>
          <p:cNvPicPr>
            <a:picLocks noChangeAspect="1" noChangeArrowheads="1"/>
          </p:cNvPicPr>
          <p:nvPr/>
        </p:nvPicPr>
        <p:blipFill>
          <a:blip r:embed="rId5"/>
          <a:srcRect/>
          <a:stretch>
            <a:fillRect/>
          </a:stretch>
        </p:blipFill>
        <p:spPr bwMode="auto">
          <a:xfrm>
            <a:off x="3492500" y="1412875"/>
            <a:ext cx="2578100" cy="15684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br>
              <a:rPr lang="en-US" sz="3200">
                <a:solidFill>
                  <a:srgbClr val="0000FF"/>
                </a:solidFill>
                <a:latin typeface="Trebuchet MS" pitchFamily="34" charset="0"/>
              </a:rPr>
            </a:br>
            <a:br>
              <a:rPr lang="en-US" sz="3200">
                <a:solidFill>
                  <a:srgbClr val="0000FF"/>
                </a:solidFill>
                <a:latin typeface="Trebuchet MS" pitchFamily="34" charset="0"/>
              </a:rPr>
            </a:br>
            <a:r>
              <a:rPr lang="en-US" sz="3200">
                <a:solidFill>
                  <a:srgbClr val="0000FF"/>
                </a:solidFill>
                <a:latin typeface="Trebuchet MS" pitchFamily="34" charset="0"/>
              </a:rPr>
              <a:t>Static magnetic field</a:t>
            </a:r>
            <a:br>
              <a:rPr lang="en-US" sz="3200">
                <a:solidFill>
                  <a:srgbClr val="0000FF"/>
                </a:solidFill>
                <a:latin typeface="Trebuchet MS" pitchFamily="34" charset="0"/>
              </a:rPr>
            </a:br>
            <a:br>
              <a:rPr lang="en-US" sz="3200">
                <a:solidFill>
                  <a:srgbClr val="0000FF"/>
                </a:solidFill>
                <a:latin typeface="Trebuchet MS" pitchFamily="34" charset="0"/>
              </a:rPr>
            </a:br>
            <a:endParaRPr lang="en-US" sz="3200">
              <a:solidFill>
                <a:srgbClr val="0000FF"/>
              </a:solidFill>
              <a:latin typeface="Trebuchet MS" pitchFamily="34" charset="0"/>
            </a:endParaRPr>
          </a:p>
        </p:txBody>
      </p:sp>
      <p:sp>
        <p:nvSpPr>
          <p:cNvPr id="17411" name="Text Box 5"/>
          <p:cNvSpPr txBox="1">
            <a:spLocks noChangeArrowheads="1"/>
          </p:cNvSpPr>
          <p:nvPr/>
        </p:nvSpPr>
        <p:spPr bwMode="auto">
          <a:xfrm>
            <a:off x="431800" y="1995488"/>
            <a:ext cx="4560888" cy="3387725"/>
          </a:xfrm>
          <a:prstGeom prst="rect">
            <a:avLst/>
          </a:prstGeom>
          <a:noFill/>
          <a:ln w="9525">
            <a:noFill/>
            <a:miter lim="800000"/>
            <a:headEnd/>
            <a:tailEnd/>
          </a:ln>
        </p:spPr>
        <p:txBody>
          <a:bodyPr wrap="none">
            <a:spAutoFit/>
          </a:bodyPr>
          <a:lstStyle/>
          <a:p>
            <a:pPr>
              <a:buFontTx/>
              <a:buChar char="•"/>
            </a:pPr>
            <a:r>
              <a:rPr lang="en-US" dirty="0">
                <a:latin typeface="Trebuchet MS" pitchFamily="34" charset="0"/>
              </a:rPr>
              <a:t>   Generated by Helmholtz Coils</a:t>
            </a:r>
          </a:p>
          <a:p>
            <a:r>
              <a:rPr lang="en-US" dirty="0">
                <a:latin typeface="Trebuchet MS" pitchFamily="34" charset="0"/>
              </a:rPr>
              <a:t>     - Currents are parallel (same direction)</a:t>
            </a:r>
          </a:p>
          <a:p>
            <a:r>
              <a:rPr lang="en-US" dirty="0">
                <a:latin typeface="Trebuchet MS" pitchFamily="34" charset="0"/>
              </a:rPr>
              <a:t>     - Field along MRI axis</a:t>
            </a:r>
          </a:p>
          <a:p>
            <a:pPr>
              <a:buFontTx/>
              <a:buChar char="•"/>
            </a:pPr>
            <a:endParaRPr lang="de-DE" dirty="0">
              <a:latin typeface="Trebuchet MS" pitchFamily="34" charset="0"/>
            </a:endParaRPr>
          </a:p>
          <a:p>
            <a:pPr>
              <a:buFontTx/>
              <a:buChar char="•"/>
            </a:pPr>
            <a:endParaRPr lang="de-DE" dirty="0">
              <a:latin typeface="Trebuchet MS" pitchFamily="34" charset="0"/>
            </a:endParaRPr>
          </a:p>
          <a:p>
            <a:pPr>
              <a:buFontTx/>
              <a:buChar char="•"/>
            </a:pPr>
            <a:r>
              <a:rPr lang="de-DE" dirty="0">
                <a:latin typeface="Trebuchet MS" pitchFamily="34" charset="0"/>
              </a:rPr>
              <a:t>   </a:t>
            </a:r>
            <a:r>
              <a:rPr lang="de-DE" dirty="0" err="1">
                <a:latin typeface="Trebuchet MS" pitchFamily="34" charset="0"/>
              </a:rPr>
              <a:t>Superconducting</a:t>
            </a:r>
            <a:r>
              <a:rPr lang="de-DE" dirty="0">
                <a:latin typeface="Trebuchet MS" pitchFamily="34" charset="0"/>
              </a:rPr>
              <a:t> </a:t>
            </a:r>
            <a:r>
              <a:rPr lang="de-DE" dirty="0" err="1">
                <a:latin typeface="Trebuchet MS" pitchFamily="34" charset="0"/>
              </a:rPr>
              <a:t>electromagnets</a:t>
            </a:r>
            <a:r>
              <a:rPr lang="de-DE" dirty="0">
                <a:latin typeface="Trebuchet MS" pitchFamily="34" charset="0"/>
              </a:rPr>
              <a:t> </a:t>
            </a:r>
          </a:p>
          <a:p>
            <a:r>
              <a:rPr lang="de-DE" dirty="0">
                <a:latin typeface="Trebuchet MS" pitchFamily="34" charset="0"/>
              </a:rPr>
              <a:t>     -(0.5-11 Tesla, -261°C)</a:t>
            </a:r>
          </a:p>
          <a:p>
            <a:pPr>
              <a:buFontTx/>
              <a:buChar char="•"/>
            </a:pPr>
            <a:endParaRPr lang="de-DE" dirty="0">
              <a:latin typeface="Trebuchet MS" pitchFamily="34" charset="0"/>
            </a:endParaRPr>
          </a:p>
          <a:p>
            <a:pPr>
              <a:buFontTx/>
              <a:buChar char="•"/>
            </a:pPr>
            <a:r>
              <a:rPr lang="de-DE" dirty="0">
                <a:latin typeface="Trebuchet MS" pitchFamily="34" charset="0"/>
              </a:rPr>
              <a:t>   </a:t>
            </a:r>
            <a:r>
              <a:rPr lang="de-DE" dirty="0" err="1">
                <a:latin typeface="Trebuchet MS" pitchFamily="34" charset="0"/>
              </a:rPr>
              <a:t>field</a:t>
            </a:r>
            <a:r>
              <a:rPr lang="de-DE" dirty="0">
                <a:latin typeface="Trebuchet MS" pitchFamily="34" charset="0"/>
              </a:rPr>
              <a:t> </a:t>
            </a:r>
            <a:r>
              <a:rPr lang="de-DE" dirty="0" err="1">
                <a:latin typeface="Trebuchet MS" pitchFamily="34" charset="0"/>
              </a:rPr>
              <a:t>uniformity</a:t>
            </a:r>
            <a:r>
              <a:rPr lang="de-DE" dirty="0">
                <a:latin typeface="Trebuchet MS" pitchFamily="34" charset="0"/>
              </a:rPr>
              <a:t> </a:t>
            </a:r>
          </a:p>
          <a:p>
            <a:r>
              <a:rPr lang="de-DE" dirty="0">
                <a:latin typeface="Trebuchet MS" pitchFamily="34" charset="0"/>
              </a:rPr>
              <a:t>     - </a:t>
            </a:r>
            <a:r>
              <a:rPr lang="de-DE" dirty="0" err="1">
                <a:latin typeface="Trebuchet MS" pitchFamily="34" charset="0"/>
              </a:rPr>
              <a:t>Homogentiy</a:t>
            </a:r>
            <a:r>
              <a:rPr lang="de-DE" dirty="0">
                <a:latin typeface="Trebuchet MS" pitchFamily="34" charset="0"/>
              </a:rPr>
              <a:t> in </a:t>
            </a:r>
            <a:r>
              <a:rPr lang="de-DE" dirty="0" err="1">
                <a:latin typeface="Trebuchet MS" pitchFamily="34" charset="0"/>
              </a:rPr>
              <a:t>space</a:t>
            </a:r>
            <a:r>
              <a:rPr lang="de-DE" dirty="0">
                <a:latin typeface="Trebuchet MS" pitchFamily="34" charset="0"/>
              </a:rPr>
              <a:t> </a:t>
            </a:r>
            <a:r>
              <a:rPr lang="de-DE" dirty="0" err="1">
                <a:latin typeface="Trebuchet MS" pitchFamily="34" charset="0"/>
              </a:rPr>
              <a:t>and</a:t>
            </a:r>
            <a:r>
              <a:rPr lang="de-DE" dirty="0">
                <a:latin typeface="Trebuchet MS" pitchFamily="34" charset="0"/>
              </a:rPr>
              <a:t> time</a:t>
            </a:r>
          </a:p>
          <a:p>
            <a:endParaRPr lang="de-DE" dirty="0">
              <a:latin typeface="Trebuchet MS" pitchFamily="34" charset="0"/>
            </a:endParaRPr>
          </a:p>
          <a:p>
            <a:pPr>
              <a:buFontTx/>
              <a:buChar char="•"/>
            </a:pPr>
            <a:endParaRPr lang="en-US" dirty="0">
              <a:latin typeface="Trebuchet MS" pitchFamily="34" charset="0"/>
            </a:endParaRPr>
          </a:p>
        </p:txBody>
      </p:sp>
      <p:pic>
        <p:nvPicPr>
          <p:cNvPr id="17412" name="Picture 6" descr="bild"/>
          <p:cNvPicPr>
            <a:picLocks noChangeAspect="1" noChangeArrowheads="1"/>
          </p:cNvPicPr>
          <p:nvPr/>
        </p:nvPicPr>
        <p:blipFill>
          <a:blip r:embed="rId2"/>
          <a:srcRect/>
          <a:stretch>
            <a:fillRect/>
          </a:stretch>
        </p:blipFill>
        <p:spPr bwMode="auto">
          <a:xfrm>
            <a:off x="5400675" y="1844675"/>
            <a:ext cx="3017838" cy="4102100"/>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3"/>
          <p:cNvSpPr>
            <a:spLocks noChangeArrowheads="1"/>
          </p:cNvSpPr>
          <p:nvPr/>
        </p:nvSpPr>
        <p:spPr bwMode="auto">
          <a:xfrm>
            <a:off x="255588" y="-90488"/>
            <a:ext cx="8229600" cy="1143001"/>
          </a:xfrm>
          <a:prstGeom prst="rect">
            <a:avLst/>
          </a:prstGeom>
          <a:noFill/>
          <a:ln w="9525">
            <a:noFill/>
            <a:miter lim="800000"/>
            <a:headEnd/>
            <a:tailEnd/>
          </a:ln>
        </p:spPr>
        <p:txBody>
          <a:bodyPr anchor="ctr"/>
          <a:lstStyle/>
          <a:p>
            <a:pPr algn="ctr"/>
            <a:r>
              <a:rPr lang="en-GB" dirty="0">
                <a:solidFill>
                  <a:srgbClr val="0000FF"/>
                </a:solidFill>
              </a:rPr>
              <a:t>Terminology of fMRI</a:t>
            </a:r>
          </a:p>
        </p:txBody>
      </p:sp>
      <p:sp>
        <p:nvSpPr>
          <p:cNvPr id="17412" name="Text Box 3"/>
          <p:cNvSpPr txBox="1">
            <a:spLocks noChangeArrowheads="1"/>
          </p:cNvSpPr>
          <p:nvPr/>
        </p:nvSpPr>
        <p:spPr bwMode="auto">
          <a:xfrm>
            <a:off x="701675" y="1454150"/>
            <a:ext cx="4070350" cy="915988"/>
          </a:xfrm>
          <a:prstGeom prst="rect">
            <a:avLst/>
          </a:prstGeom>
          <a:noFill/>
          <a:ln w="9525">
            <a:noFill/>
            <a:miter lim="800000"/>
            <a:headEnd/>
            <a:tailEnd/>
          </a:ln>
        </p:spPr>
        <p:txBody>
          <a:bodyPr wrap="none">
            <a:spAutoFit/>
          </a:bodyPr>
          <a:lstStyle/>
          <a:p>
            <a:r>
              <a:rPr lang="en-GB" sz="1800" i="1">
                <a:solidFill>
                  <a:srgbClr val="0000FF"/>
                </a:solidFill>
                <a:cs typeface="Arial" pitchFamily="34" charset="0"/>
              </a:rPr>
              <a:t>Structural (T1) images</a:t>
            </a:r>
            <a:r>
              <a:rPr lang="en-GB" sz="1800">
                <a:solidFill>
                  <a:srgbClr val="0000FF"/>
                </a:solidFill>
                <a:cs typeface="Arial" pitchFamily="34" charset="0"/>
              </a:rPr>
              <a:t>:</a:t>
            </a:r>
            <a:r>
              <a:rPr lang="en-GB" sz="1800">
                <a:cs typeface="Arial" pitchFamily="34" charset="0"/>
              </a:rPr>
              <a:t> </a:t>
            </a:r>
          </a:p>
          <a:p>
            <a:r>
              <a:rPr lang="en-GB" sz="1800">
                <a:cs typeface="Arial" pitchFamily="34" charset="0"/>
              </a:rPr>
              <a:t>- high resolution</a:t>
            </a:r>
          </a:p>
          <a:p>
            <a:r>
              <a:rPr lang="en-GB" sz="1800">
                <a:cs typeface="Arial" pitchFamily="34" charset="0"/>
              </a:rPr>
              <a:t>- to distinguish different types of tissue</a:t>
            </a:r>
          </a:p>
        </p:txBody>
      </p:sp>
      <p:sp>
        <p:nvSpPr>
          <p:cNvPr id="17413" name="Text Box 5"/>
          <p:cNvSpPr txBox="1">
            <a:spLocks noChangeArrowheads="1"/>
          </p:cNvSpPr>
          <p:nvPr/>
        </p:nvSpPr>
        <p:spPr bwMode="auto">
          <a:xfrm>
            <a:off x="701675" y="2751138"/>
            <a:ext cx="3663950" cy="1190625"/>
          </a:xfrm>
          <a:prstGeom prst="rect">
            <a:avLst/>
          </a:prstGeom>
          <a:noFill/>
          <a:ln w="9525">
            <a:noFill/>
            <a:miter lim="800000"/>
            <a:headEnd/>
            <a:tailEnd/>
          </a:ln>
        </p:spPr>
        <p:txBody>
          <a:bodyPr wrap="none">
            <a:spAutoFit/>
          </a:bodyPr>
          <a:lstStyle/>
          <a:p>
            <a:r>
              <a:rPr lang="en-GB" sz="1800" i="1">
                <a:solidFill>
                  <a:srgbClr val="0000FF"/>
                </a:solidFill>
                <a:cs typeface="Arial" pitchFamily="34" charset="0"/>
              </a:rPr>
              <a:t>Functional (T2*) images</a:t>
            </a:r>
            <a:r>
              <a:rPr lang="en-GB" sz="1800">
                <a:solidFill>
                  <a:srgbClr val="0000FF"/>
                </a:solidFill>
                <a:cs typeface="Arial" pitchFamily="34" charset="0"/>
              </a:rPr>
              <a:t>:</a:t>
            </a:r>
          </a:p>
          <a:p>
            <a:r>
              <a:rPr lang="en-GB" sz="1800">
                <a:cs typeface="Arial" pitchFamily="34" charset="0"/>
              </a:rPr>
              <a:t>- lower spatial resolution</a:t>
            </a:r>
          </a:p>
          <a:p>
            <a:pPr>
              <a:buFontTx/>
              <a:buChar char="-"/>
            </a:pPr>
            <a:r>
              <a:rPr lang="en-GB" sz="1800">
                <a:cs typeface="Arial" pitchFamily="34" charset="0"/>
              </a:rPr>
              <a:t> to relate changes in BOLD signal</a:t>
            </a:r>
          </a:p>
          <a:p>
            <a:r>
              <a:rPr lang="en-GB" sz="1800">
                <a:cs typeface="Arial" pitchFamily="34" charset="0"/>
              </a:rPr>
              <a:t>  to an experimental manipulation</a:t>
            </a:r>
          </a:p>
        </p:txBody>
      </p:sp>
      <p:sp>
        <p:nvSpPr>
          <p:cNvPr id="17414" name="Text Box 7"/>
          <p:cNvSpPr txBox="1">
            <a:spLocks noChangeArrowheads="1"/>
          </p:cNvSpPr>
          <p:nvPr/>
        </p:nvSpPr>
        <p:spPr bwMode="auto">
          <a:xfrm>
            <a:off x="701675" y="4435475"/>
            <a:ext cx="3308350" cy="1281113"/>
          </a:xfrm>
          <a:prstGeom prst="rect">
            <a:avLst/>
          </a:prstGeom>
          <a:noFill/>
          <a:ln w="9525">
            <a:noFill/>
            <a:miter lim="800000"/>
            <a:headEnd/>
            <a:tailEnd/>
          </a:ln>
        </p:spPr>
        <p:txBody>
          <a:bodyPr wrap="none">
            <a:spAutoFit/>
          </a:bodyPr>
          <a:lstStyle/>
          <a:p>
            <a:r>
              <a:rPr lang="en-GB" sz="1800">
                <a:solidFill>
                  <a:srgbClr val="0000FF"/>
                </a:solidFill>
                <a:cs typeface="Arial" pitchFamily="34" charset="0"/>
                <a:sym typeface="Wingdings" pitchFamily="2" charset="2"/>
              </a:rPr>
              <a:t> </a:t>
            </a:r>
            <a:r>
              <a:rPr lang="en-GB" sz="1800" i="1">
                <a:solidFill>
                  <a:srgbClr val="0000FF"/>
                </a:solidFill>
                <a:cs typeface="Arial" pitchFamily="34" charset="0"/>
              </a:rPr>
              <a:t>Time series:</a:t>
            </a:r>
            <a:r>
              <a:rPr lang="en-GB" sz="1800" i="1">
                <a:solidFill>
                  <a:schemeClr val="accent2"/>
                </a:solidFill>
                <a:cs typeface="Arial" pitchFamily="34" charset="0"/>
              </a:rPr>
              <a:t> </a:t>
            </a:r>
          </a:p>
          <a:p>
            <a:r>
              <a:rPr lang="en-GB" sz="1800">
                <a:cs typeface="Arial" pitchFamily="34" charset="0"/>
              </a:rPr>
              <a:t>A large number of images that </a:t>
            </a:r>
          </a:p>
          <a:p>
            <a:r>
              <a:rPr lang="en-GB" sz="1800">
                <a:cs typeface="Arial" pitchFamily="34" charset="0"/>
              </a:rPr>
              <a:t>are acquired in temporal </a:t>
            </a:r>
          </a:p>
          <a:p>
            <a:r>
              <a:rPr lang="en-GB" sz="1800">
                <a:cs typeface="Arial" pitchFamily="34" charset="0"/>
              </a:rPr>
              <a:t>order at a specific rate</a:t>
            </a:r>
            <a:r>
              <a:rPr lang="en-GB" sz="2400" i="1">
                <a:cs typeface="Arial" pitchFamily="34" charset="0"/>
              </a:rPr>
              <a:t> </a:t>
            </a:r>
          </a:p>
        </p:txBody>
      </p:sp>
      <p:grpSp>
        <p:nvGrpSpPr>
          <p:cNvPr id="2" name="Group 17"/>
          <p:cNvGrpSpPr>
            <a:grpSpLocks/>
          </p:cNvGrpSpPr>
          <p:nvPr/>
        </p:nvGrpSpPr>
        <p:grpSpPr bwMode="auto">
          <a:xfrm>
            <a:off x="7204075" y="5394325"/>
            <a:ext cx="1381125" cy="1039813"/>
            <a:chOff x="4074" y="3434"/>
            <a:chExt cx="870" cy="655"/>
          </a:xfrm>
        </p:grpSpPr>
        <p:sp>
          <p:nvSpPr>
            <p:cNvPr id="17424" name="Text Box 18"/>
            <p:cNvSpPr txBox="1">
              <a:spLocks noChangeArrowheads="1"/>
            </p:cNvSpPr>
            <p:nvPr/>
          </p:nvSpPr>
          <p:spPr bwMode="auto">
            <a:xfrm>
              <a:off x="4074" y="3762"/>
              <a:ext cx="204" cy="327"/>
            </a:xfrm>
            <a:prstGeom prst="rect">
              <a:avLst/>
            </a:prstGeom>
            <a:noFill/>
            <a:ln w="9525">
              <a:noFill/>
              <a:miter lim="800000"/>
              <a:headEnd/>
              <a:tailEnd/>
            </a:ln>
          </p:spPr>
          <p:txBody>
            <a:bodyPr wrap="none">
              <a:spAutoFit/>
            </a:bodyPr>
            <a:lstStyle/>
            <a:p>
              <a:pPr algn="ctr"/>
              <a:r>
                <a:rPr lang="en-GB" sz="2800">
                  <a:solidFill>
                    <a:schemeClr val="bg1"/>
                  </a:solidFill>
                  <a:latin typeface="Verdana" pitchFamily="34" charset="0"/>
                  <a:cs typeface="Arial" pitchFamily="34" charset="0"/>
                </a:rPr>
                <a:t>t</a:t>
              </a:r>
            </a:p>
          </p:txBody>
        </p:sp>
        <p:sp>
          <p:nvSpPr>
            <p:cNvPr id="17425" name="Line 19"/>
            <p:cNvSpPr>
              <a:spLocks noChangeShapeType="1"/>
            </p:cNvSpPr>
            <p:nvPr/>
          </p:nvSpPr>
          <p:spPr bwMode="auto">
            <a:xfrm rot="21127580" flipV="1">
              <a:off x="4272" y="3434"/>
              <a:ext cx="672" cy="388"/>
            </a:xfrm>
            <a:prstGeom prst="line">
              <a:avLst/>
            </a:prstGeom>
            <a:noFill/>
            <a:ln w="9525">
              <a:solidFill>
                <a:schemeClr val="bg1"/>
              </a:solidFill>
              <a:round/>
              <a:headEnd/>
              <a:tailEnd type="triangle" w="med" len="med"/>
            </a:ln>
          </p:spPr>
          <p:txBody>
            <a:bodyPr anchor="ctr"/>
            <a:lstStyle/>
            <a:p>
              <a:endParaRPr lang="de-DE"/>
            </a:p>
          </p:txBody>
        </p:sp>
      </p:grpSp>
      <p:pic>
        <p:nvPicPr>
          <p:cNvPr id="17416" name="Picture 21"/>
          <p:cNvPicPr>
            <a:picLocks noChangeAspect="1" noChangeArrowheads="1"/>
          </p:cNvPicPr>
          <p:nvPr/>
        </p:nvPicPr>
        <p:blipFill>
          <a:blip r:embed="rId2"/>
          <a:srcRect/>
          <a:stretch>
            <a:fillRect/>
          </a:stretch>
        </p:blipFill>
        <p:spPr bwMode="auto">
          <a:xfrm>
            <a:off x="7361238" y="1125538"/>
            <a:ext cx="1081087" cy="1439862"/>
          </a:xfrm>
          <a:prstGeom prst="rect">
            <a:avLst/>
          </a:prstGeom>
          <a:noFill/>
          <a:ln w="9525">
            <a:noFill/>
            <a:miter lim="800000"/>
            <a:headEnd/>
            <a:tailEnd/>
          </a:ln>
        </p:spPr>
      </p:pic>
      <p:pic>
        <p:nvPicPr>
          <p:cNvPr id="17417" name="Picture 23"/>
          <p:cNvPicPr>
            <a:picLocks noChangeAspect="1" noChangeArrowheads="1"/>
          </p:cNvPicPr>
          <p:nvPr/>
        </p:nvPicPr>
        <p:blipFill>
          <a:blip r:embed="rId3"/>
          <a:srcRect/>
          <a:stretch>
            <a:fillRect/>
          </a:stretch>
        </p:blipFill>
        <p:spPr bwMode="auto">
          <a:xfrm>
            <a:off x="6648450" y="4341813"/>
            <a:ext cx="876300" cy="1206500"/>
          </a:xfrm>
          <a:prstGeom prst="rect">
            <a:avLst/>
          </a:prstGeom>
          <a:noFill/>
          <a:ln w="9525">
            <a:noFill/>
            <a:miter lim="800000"/>
            <a:headEnd/>
            <a:tailEnd/>
          </a:ln>
        </p:spPr>
      </p:pic>
      <p:pic>
        <p:nvPicPr>
          <p:cNvPr id="17418" name="Picture 25"/>
          <p:cNvPicPr>
            <a:picLocks noChangeAspect="1" noChangeArrowheads="1"/>
          </p:cNvPicPr>
          <p:nvPr/>
        </p:nvPicPr>
        <p:blipFill>
          <a:blip r:embed="rId3"/>
          <a:srcRect/>
          <a:stretch>
            <a:fillRect/>
          </a:stretch>
        </p:blipFill>
        <p:spPr bwMode="auto">
          <a:xfrm>
            <a:off x="6864350" y="4557713"/>
            <a:ext cx="876300" cy="1206500"/>
          </a:xfrm>
          <a:prstGeom prst="rect">
            <a:avLst/>
          </a:prstGeom>
          <a:noFill/>
          <a:ln w="9525">
            <a:noFill/>
            <a:miter lim="800000"/>
            <a:headEnd/>
            <a:tailEnd/>
          </a:ln>
        </p:spPr>
      </p:pic>
      <p:pic>
        <p:nvPicPr>
          <p:cNvPr id="17419" name="Picture 27"/>
          <p:cNvPicPr>
            <a:picLocks noChangeAspect="1" noChangeArrowheads="1"/>
          </p:cNvPicPr>
          <p:nvPr/>
        </p:nvPicPr>
        <p:blipFill>
          <a:blip r:embed="rId3"/>
          <a:srcRect/>
          <a:stretch>
            <a:fillRect/>
          </a:stretch>
        </p:blipFill>
        <p:spPr bwMode="auto">
          <a:xfrm>
            <a:off x="7080250" y="4773613"/>
            <a:ext cx="876300" cy="1206500"/>
          </a:xfrm>
          <a:prstGeom prst="rect">
            <a:avLst/>
          </a:prstGeom>
          <a:noFill/>
          <a:ln w="9525">
            <a:noFill/>
            <a:miter lim="800000"/>
            <a:headEnd/>
            <a:tailEnd/>
          </a:ln>
        </p:spPr>
      </p:pic>
      <p:pic>
        <p:nvPicPr>
          <p:cNvPr id="17420" name="Picture 29"/>
          <p:cNvPicPr>
            <a:picLocks noChangeAspect="1" noChangeArrowheads="1"/>
          </p:cNvPicPr>
          <p:nvPr/>
        </p:nvPicPr>
        <p:blipFill>
          <a:blip r:embed="rId3"/>
          <a:srcRect/>
          <a:stretch>
            <a:fillRect/>
          </a:stretch>
        </p:blipFill>
        <p:spPr bwMode="auto">
          <a:xfrm>
            <a:off x="7296150" y="4989513"/>
            <a:ext cx="876300" cy="1206500"/>
          </a:xfrm>
          <a:prstGeom prst="rect">
            <a:avLst/>
          </a:prstGeom>
          <a:noFill/>
          <a:ln w="9525">
            <a:noFill/>
            <a:miter lim="800000"/>
            <a:headEnd/>
            <a:tailEnd/>
          </a:ln>
        </p:spPr>
      </p:pic>
      <p:pic>
        <p:nvPicPr>
          <p:cNvPr id="17421" name="Picture 31"/>
          <p:cNvPicPr>
            <a:picLocks noChangeAspect="1" noChangeArrowheads="1"/>
          </p:cNvPicPr>
          <p:nvPr/>
        </p:nvPicPr>
        <p:blipFill>
          <a:blip r:embed="rId3"/>
          <a:srcRect/>
          <a:stretch>
            <a:fillRect/>
          </a:stretch>
        </p:blipFill>
        <p:spPr bwMode="auto">
          <a:xfrm>
            <a:off x="7512050" y="5205413"/>
            <a:ext cx="876300" cy="1206500"/>
          </a:xfrm>
          <a:prstGeom prst="rect">
            <a:avLst/>
          </a:prstGeom>
          <a:noFill/>
          <a:ln w="9525">
            <a:noFill/>
            <a:miter lim="800000"/>
            <a:headEnd/>
            <a:tailEnd/>
          </a:ln>
        </p:spPr>
      </p:pic>
      <p:pic>
        <p:nvPicPr>
          <p:cNvPr id="17422" name="Picture 33"/>
          <p:cNvPicPr>
            <a:picLocks noChangeAspect="1" noChangeArrowheads="1"/>
          </p:cNvPicPr>
          <p:nvPr/>
        </p:nvPicPr>
        <p:blipFill>
          <a:blip r:embed="rId3"/>
          <a:srcRect/>
          <a:stretch>
            <a:fillRect/>
          </a:stretch>
        </p:blipFill>
        <p:spPr bwMode="auto">
          <a:xfrm>
            <a:off x="7727950" y="5421313"/>
            <a:ext cx="876300" cy="1206500"/>
          </a:xfrm>
          <a:prstGeom prst="rect">
            <a:avLst/>
          </a:prstGeom>
          <a:noFill/>
          <a:ln w="9525">
            <a:noFill/>
            <a:miter lim="800000"/>
            <a:headEnd/>
            <a:tailEnd/>
          </a:ln>
        </p:spPr>
      </p:pic>
      <p:pic>
        <p:nvPicPr>
          <p:cNvPr id="17423" name="Picture 34"/>
          <p:cNvPicPr>
            <a:picLocks noChangeAspect="1" noChangeArrowheads="1"/>
          </p:cNvPicPr>
          <p:nvPr/>
        </p:nvPicPr>
        <p:blipFill>
          <a:blip r:embed="rId3"/>
          <a:srcRect/>
          <a:stretch>
            <a:fillRect/>
          </a:stretch>
        </p:blipFill>
        <p:spPr bwMode="auto">
          <a:xfrm>
            <a:off x="7380288" y="2636838"/>
            <a:ext cx="1046162" cy="1439862"/>
          </a:xfrm>
          <a:prstGeom prst="rect">
            <a:avLst/>
          </a:prstGeom>
          <a:noFill/>
          <a:ln w="9525">
            <a:noFill/>
            <a:miter lim="800000"/>
            <a:headEnd/>
            <a:tailEnd/>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5"/>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r>
              <a:rPr lang="en-GB">
                <a:solidFill>
                  <a:srgbClr val="0000FF"/>
                </a:solidFill>
              </a:rPr>
              <a:t>Overview</a:t>
            </a:r>
            <a:endParaRPr lang="en-US">
              <a:solidFill>
                <a:srgbClr val="0000FF"/>
              </a:solidFill>
            </a:endParaRPr>
          </a:p>
        </p:txBody>
      </p:sp>
      <p:pic>
        <p:nvPicPr>
          <p:cNvPr id="19460" name="Picture 6"/>
          <p:cNvPicPr>
            <a:picLocks noChangeArrowheads="1"/>
          </p:cNvPicPr>
          <p:nvPr/>
        </p:nvPicPr>
        <p:blipFill>
          <a:blip r:embed="rId2"/>
          <a:srcRect/>
          <a:stretch>
            <a:fillRect/>
          </a:stretch>
        </p:blipFill>
        <p:spPr bwMode="auto">
          <a:xfrm>
            <a:off x="6200775" y="1501775"/>
            <a:ext cx="2819400" cy="2417763"/>
          </a:xfrm>
          <a:prstGeom prst="rect">
            <a:avLst/>
          </a:prstGeom>
          <a:noFill/>
          <a:ln w="12700">
            <a:noFill/>
            <a:miter lim="800000"/>
            <a:headEnd/>
            <a:tailEnd/>
          </a:ln>
        </p:spPr>
      </p:pic>
      <p:pic>
        <p:nvPicPr>
          <p:cNvPr id="5127" name="Picture 7"/>
          <p:cNvPicPr>
            <a:picLocks noChangeArrowheads="1"/>
          </p:cNvPicPr>
          <p:nvPr/>
        </p:nvPicPr>
        <p:blipFill>
          <a:blip r:embed="rId3"/>
          <a:srcRect l="68709" t="30252" r="7512" b="14130"/>
          <a:stretch>
            <a:fillRect/>
          </a:stretch>
        </p:blipFill>
        <p:spPr bwMode="auto">
          <a:xfrm>
            <a:off x="4244975" y="1600200"/>
            <a:ext cx="1165225" cy="1219200"/>
          </a:xfrm>
          <a:prstGeom prst="rect">
            <a:avLst/>
          </a:prstGeom>
          <a:noFill/>
          <a:ln w="50800">
            <a:noFill/>
            <a:miter lim="800000"/>
            <a:headEnd/>
            <a:tailEnd/>
          </a:ln>
          <a:effectLst>
            <a:outerShdw blurRad="63500" dist="81320" dir="2319588" algn="ctr" rotWithShape="0">
              <a:schemeClr val="bg2">
                <a:alpha val="74998"/>
              </a:schemeClr>
            </a:outerShdw>
          </a:effectLst>
        </p:spPr>
      </p:pic>
      <p:sp>
        <p:nvSpPr>
          <p:cNvPr id="19462" name="Rectangle 8"/>
          <p:cNvSpPr>
            <a:spLocks noChangeArrowheads="1"/>
          </p:cNvSpPr>
          <p:nvPr/>
        </p:nvSpPr>
        <p:spPr bwMode="auto">
          <a:xfrm>
            <a:off x="971550" y="4416425"/>
            <a:ext cx="1585913" cy="644525"/>
          </a:xfrm>
          <a:prstGeom prst="rect">
            <a:avLst/>
          </a:prstGeom>
          <a:noFill/>
          <a:ln w="12700">
            <a:solidFill>
              <a:schemeClr val="tx1"/>
            </a:solidFill>
            <a:miter lim="800000"/>
            <a:headEnd/>
            <a:tailEnd/>
          </a:ln>
        </p:spPr>
        <p:txBody>
          <a:bodyPr wrap="none" anchor="ctr"/>
          <a:lstStyle/>
          <a:p>
            <a:endParaRPr lang="de-DE" sz="1800"/>
          </a:p>
        </p:txBody>
      </p:sp>
      <p:sp>
        <p:nvSpPr>
          <p:cNvPr id="5129" name="Rectangle 9"/>
          <p:cNvSpPr>
            <a:spLocks noChangeArrowheads="1"/>
          </p:cNvSpPr>
          <p:nvPr/>
        </p:nvSpPr>
        <p:spPr bwMode="auto">
          <a:xfrm>
            <a:off x="985838" y="4545013"/>
            <a:ext cx="1577975" cy="363537"/>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Normalisation</a:t>
            </a:r>
          </a:p>
        </p:txBody>
      </p:sp>
      <p:sp>
        <p:nvSpPr>
          <p:cNvPr id="5130" name="Rectangle 10"/>
          <p:cNvSpPr>
            <a:spLocks noChangeArrowheads="1"/>
          </p:cNvSpPr>
          <p:nvPr/>
        </p:nvSpPr>
        <p:spPr bwMode="auto">
          <a:xfrm>
            <a:off x="6224588" y="1219200"/>
            <a:ext cx="2835275" cy="363538"/>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Statistical Parametric Map</a:t>
            </a:r>
          </a:p>
        </p:txBody>
      </p:sp>
      <p:sp>
        <p:nvSpPr>
          <p:cNvPr id="5131" name="Rectangle 11"/>
          <p:cNvSpPr>
            <a:spLocks noChangeArrowheads="1"/>
          </p:cNvSpPr>
          <p:nvPr/>
        </p:nvSpPr>
        <p:spPr bwMode="auto">
          <a:xfrm>
            <a:off x="82550" y="904875"/>
            <a:ext cx="1997075" cy="363538"/>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Image time-series</a:t>
            </a:r>
          </a:p>
        </p:txBody>
      </p:sp>
      <p:sp>
        <p:nvSpPr>
          <p:cNvPr id="5132" name="Rectangle 12"/>
          <p:cNvSpPr>
            <a:spLocks noChangeArrowheads="1"/>
          </p:cNvSpPr>
          <p:nvPr/>
        </p:nvSpPr>
        <p:spPr bwMode="auto">
          <a:xfrm>
            <a:off x="3676650" y="6113463"/>
            <a:ext cx="2289175" cy="363537"/>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Parameter estimates</a:t>
            </a:r>
          </a:p>
        </p:txBody>
      </p:sp>
      <p:pic>
        <p:nvPicPr>
          <p:cNvPr id="19467" name="Picture 13"/>
          <p:cNvPicPr>
            <a:picLocks noChangeArrowheads="1"/>
          </p:cNvPicPr>
          <p:nvPr/>
        </p:nvPicPr>
        <p:blipFill>
          <a:blip r:embed="rId4">
            <a:lum contrast="-6000"/>
          </a:blip>
          <a:srcRect/>
          <a:stretch>
            <a:fillRect/>
          </a:stretch>
        </p:blipFill>
        <p:spPr bwMode="auto">
          <a:xfrm>
            <a:off x="1917700" y="1676400"/>
            <a:ext cx="1500188" cy="1062038"/>
          </a:xfrm>
          <a:prstGeom prst="rect">
            <a:avLst/>
          </a:prstGeom>
          <a:noFill/>
          <a:ln w="12700">
            <a:solidFill>
              <a:schemeClr val="tx1"/>
            </a:solidFill>
            <a:miter lim="800000"/>
            <a:headEnd/>
            <a:tailEnd/>
          </a:ln>
        </p:spPr>
      </p:pic>
      <p:pic>
        <p:nvPicPr>
          <p:cNvPr id="5134" name="Picture 14"/>
          <p:cNvPicPr>
            <a:picLocks noChangeArrowheads="1"/>
          </p:cNvPicPr>
          <p:nvPr/>
        </p:nvPicPr>
        <p:blipFill>
          <a:blip r:embed="rId5"/>
          <a:srcRect l="10599" t="6715" r="8142" b="6468"/>
          <a:stretch>
            <a:fillRect/>
          </a:stretch>
        </p:blipFill>
        <p:spPr bwMode="auto">
          <a:xfrm>
            <a:off x="4040188" y="4392613"/>
            <a:ext cx="1617662" cy="1662112"/>
          </a:xfrm>
          <a:prstGeom prst="rect">
            <a:avLst/>
          </a:prstGeom>
          <a:noFill/>
          <a:ln w="12700">
            <a:solidFill>
              <a:schemeClr val="bg2"/>
            </a:solidFill>
            <a:miter lim="800000"/>
            <a:headEnd/>
            <a:tailEnd/>
          </a:ln>
          <a:effectLst>
            <a:outerShdw blurRad="63500" dist="38099" dir="2700000" algn="ctr" rotWithShape="0">
              <a:schemeClr val="bg2">
                <a:alpha val="74998"/>
              </a:schemeClr>
            </a:outerShdw>
          </a:effectLst>
        </p:spPr>
      </p:pic>
      <p:sp>
        <p:nvSpPr>
          <p:cNvPr id="5135" name="Rectangle 15"/>
          <p:cNvSpPr>
            <a:spLocks noChangeArrowheads="1"/>
          </p:cNvSpPr>
          <p:nvPr/>
        </p:nvSpPr>
        <p:spPr bwMode="auto">
          <a:xfrm>
            <a:off x="3773488" y="3124200"/>
            <a:ext cx="2197100" cy="688975"/>
          </a:xfrm>
          <a:prstGeom prst="rect">
            <a:avLst/>
          </a:prstGeom>
          <a:noFill/>
          <a:ln w="12700">
            <a:solidFill>
              <a:schemeClr val="tx1"/>
            </a:solidFill>
            <a:miter lim="800000"/>
            <a:headEnd/>
            <a:tailEnd/>
          </a:ln>
          <a:effectLst/>
        </p:spPr>
        <p:txBody>
          <a:bodyPr wrap="none" anchor="ctr"/>
          <a:lstStyle/>
          <a:p>
            <a:pPr algn="ctr" eaLnBrk="0" hangingPunct="0"/>
            <a:r>
              <a:rPr lang="en-GB" sz="1800">
                <a:effectLst>
                  <a:outerShdw blurRad="38100" dist="38100" dir="2700000" algn="tl">
                    <a:srgbClr val="C0C0C0"/>
                  </a:outerShdw>
                </a:effectLst>
              </a:rPr>
              <a:t>General Linear Model</a:t>
            </a:r>
            <a:endParaRPr lang="en-US" sz="1800">
              <a:effectLst>
                <a:outerShdw blurRad="38100" dist="38100" dir="2700000" algn="tl">
                  <a:srgbClr val="C0C0C0"/>
                </a:outerShdw>
              </a:effectLst>
            </a:endParaRPr>
          </a:p>
        </p:txBody>
      </p:sp>
      <p:sp>
        <p:nvSpPr>
          <p:cNvPr id="5136" name="Rectangle 16"/>
          <p:cNvSpPr>
            <a:spLocks noChangeArrowheads="1"/>
          </p:cNvSpPr>
          <p:nvPr/>
        </p:nvSpPr>
        <p:spPr bwMode="auto">
          <a:xfrm>
            <a:off x="166688" y="3124200"/>
            <a:ext cx="1357312" cy="688975"/>
          </a:xfrm>
          <a:prstGeom prst="rect">
            <a:avLst/>
          </a:prstGeom>
          <a:noFill/>
          <a:ln w="12700">
            <a:solidFill>
              <a:schemeClr val="tx1"/>
            </a:solidFill>
            <a:miter lim="800000"/>
            <a:headEnd/>
            <a:tailEnd/>
          </a:ln>
          <a:effectLst/>
        </p:spPr>
        <p:txBody>
          <a:bodyPr wrap="none" anchor="ctr"/>
          <a:lstStyle/>
          <a:p>
            <a:pPr algn="ctr" eaLnBrk="0" hangingPunct="0"/>
            <a:r>
              <a:rPr lang="en-GB" sz="1800">
                <a:effectLst>
                  <a:outerShdw blurRad="38100" dist="38100" dir="2700000" algn="tl">
                    <a:srgbClr val="C0C0C0"/>
                  </a:outerShdw>
                </a:effectLst>
              </a:rPr>
              <a:t>Realignment</a:t>
            </a:r>
            <a:endParaRPr lang="en-US" sz="1800">
              <a:effectLst>
                <a:outerShdw blurRad="38100" dist="38100" dir="2700000" algn="tl">
                  <a:srgbClr val="C0C0C0"/>
                </a:outerShdw>
              </a:effectLst>
            </a:endParaRPr>
          </a:p>
        </p:txBody>
      </p:sp>
      <p:sp>
        <p:nvSpPr>
          <p:cNvPr id="5137" name="Rectangle 17"/>
          <p:cNvSpPr>
            <a:spLocks noChangeArrowheads="1"/>
          </p:cNvSpPr>
          <p:nvPr/>
        </p:nvSpPr>
        <p:spPr bwMode="auto">
          <a:xfrm>
            <a:off x="1954213" y="3124200"/>
            <a:ext cx="1452562" cy="700088"/>
          </a:xfrm>
          <a:prstGeom prst="rect">
            <a:avLst/>
          </a:prstGeom>
          <a:noFill/>
          <a:ln w="12700">
            <a:solidFill>
              <a:schemeClr val="tx1"/>
            </a:solidFill>
            <a:miter lim="800000"/>
            <a:headEnd/>
            <a:tailEnd/>
          </a:ln>
          <a:effectLst/>
        </p:spPr>
        <p:txBody>
          <a:bodyPr wrap="none" anchor="ctr"/>
          <a:lstStyle/>
          <a:p>
            <a:pPr algn="ctr" eaLnBrk="0" hangingPunct="0"/>
            <a:r>
              <a:rPr lang="en-GB" sz="1800">
                <a:effectLst>
                  <a:outerShdw blurRad="38100" dist="38100" dir="2700000" algn="tl">
                    <a:srgbClr val="C0C0C0"/>
                  </a:outerShdw>
                </a:effectLst>
              </a:rPr>
              <a:t>Smoothing</a:t>
            </a:r>
            <a:endParaRPr lang="en-US" sz="1800">
              <a:effectLst>
                <a:outerShdw blurRad="38100" dist="38100" dir="2700000" algn="tl">
                  <a:srgbClr val="C0C0C0"/>
                </a:outerShdw>
              </a:effectLst>
            </a:endParaRPr>
          </a:p>
        </p:txBody>
      </p:sp>
      <p:sp>
        <p:nvSpPr>
          <p:cNvPr id="19472" name="Rectangle 18"/>
          <p:cNvSpPr>
            <a:spLocks noChangeArrowheads="1"/>
          </p:cNvSpPr>
          <p:nvPr/>
        </p:nvSpPr>
        <p:spPr bwMode="auto">
          <a:xfrm>
            <a:off x="4110038" y="1249363"/>
            <a:ext cx="1577975" cy="363537"/>
          </a:xfrm>
          <a:prstGeom prst="rect">
            <a:avLst/>
          </a:prstGeom>
          <a:noFill/>
          <a:ln w="12700">
            <a:noFill/>
            <a:miter lim="800000"/>
            <a:headEnd/>
            <a:tailEnd/>
          </a:ln>
        </p:spPr>
        <p:txBody>
          <a:bodyPr wrap="none" lIns="90488" tIns="44450" rIns="90488" bIns="44450">
            <a:spAutoFit/>
          </a:bodyPr>
          <a:lstStyle/>
          <a:p>
            <a:pPr eaLnBrk="0" hangingPunct="0"/>
            <a:r>
              <a:rPr lang="en-US" sz="1800">
                <a:latin typeface="Arial Unicode MS" pitchFamily="34" charset="-128"/>
              </a:rPr>
              <a:t>Design matrix</a:t>
            </a:r>
          </a:p>
        </p:txBody>
      </p:sp>
      <p:pic>
        <p:nvPicPr>
          <p:cNvPr id="19473" name="Picture 19"/>
          <p:cNvPicPr>
            <a:picLocks noChangeArrowheads="1"/>
          </p:cNvPicPr>
          <p:nvPr/>
        </p:nvPicPr>
        <p:blipFill>
          <a:blip r:embed="rId6">
            <a:lum contrast="-6000"/>
          </a:blip>
          <a:srcRect/>
          <a:stretch>
            <a:fillRect/>
          </a:stretch>
        </p:blipFill>
        <p:spPr bwMode="auto">
          <a:xfrm>
            <a:off x="1066800" y="5437188"/>
            <a:ext cx="1368425" cy="1192212"/>
          </a:xfrm>
          <a:prstGeom prst="rect">
            <a:avLst/>
          </a:prstGeom>
          <a:noFill/>
          <a:ln w="12700">
            <a:solidFill>
              <a:schemeClr val="tx1"/>
            </a:solidFill>
            <a:miter lim="800000"/>
            <a:headEnd/>
            <a:tailEnd/>
          </a:ln>
        </p:spPr>
      </p:pic>
      <p:sp>
        <p:nvSpPr>
          <p:cNvPr id="5140" name="Rectangle 20"/>
          <p:cNvSpPr>
            <a:spLocks noChangeArrowheads="1"/>
          </p:cNvSpPr>
          <p:nvPr/>
        </p:nvSpPr>
        <p:spPr bwMode="auto">
          <a:xfrm>
            <a:off x="2408238" y="5729288"/>
            <a:ext cx="1311275" cy="638175"/>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Anatomical</a:t>
            </a:r>
            <a:br>
              <a:rPr lang="en-US" sz="1800">
                <a:effectLst>
                  <a:outerShdw blurRad="38100" dist="38100" dir="2700000" algn="tl">
                    <a:srgbClr val="DDDDDD"/>
                  </a:outerShdw>
                </a:effectLst>
                <a:latin typeface="Arial Unicode MS" pitchFamily="34" charset="-128"/>
                <a:ea typeface="+mn-ea"/>
              </a:rPr>
            </a:br>
            <a:r>
              <a:rPr lang="en-US" sz="1800">
                <a:effectLst>
                  <a:outerShdw blurRad="38100" dist="38100" dir="2700000" algn="tl">
                    <a:srgbClr val="DDDDDD"/>
                  </a:outerShdw>
                </a:effectLst>
                <a:latin typeface="Arial Unicode MS" pitchFamily="34" charset="-128"/>
                <a:ea typeface="+mn-ea"/>
              </a:rPr>
              <a:t>reference</a:t>
            </a:r>
          </a:p>
        </p:txBody>
      </p:sp>
      <p:sp>
        <p:nvSpPr>
          <p:cNvPr id="5141" name="Rectangle 21"/>
          <p:cNvSpPr>
            <a:spLocks noChangeArrowheads="1"/>
          </p:cNvSpPr>
          <p:nvPr/>
        </p:nvSpPr>
        <p:spPr bwMode="auto">
          <a:xfrm>
            <a:off x="2000250" y="1262063"/>
            <a:ext cx="1374775" cy="363537"/>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Spatial filter</a:t>
            </a:r>
          </a:p>
        </p:txBody>
      </p:sp>
      <p:sp>
        <p:nvSpPr>
          <p:cNvPr id="19476" name="Line 22"/>
          <p:cNvSpPr>
            <a:spLocks noChangeShapeType="1"/>
          </p:cNvSpPr>
          <p:nvPr/>
        </p:nvSpPr>
        <p:spPr bwMode="auto">
          <a:xfrm>
            <a:off x="881063" y="2795588"/>
            <a:ext cx="0" cy="309562"/>
          </a:xfrm>
          <a:prstGeom prst="line">
            <a:avLst/>
          </a:prstGeom>
          <a:noFill/>
          <a:ln w="25400">
            <a:solidFill>
              <a:schemeClr val="tx1"/>
            </a:solidFill>
            <a:round/>
            <a:headEnd/>
            <a:tailEnd type="triangle" w="med" len="med"/>
          </a:ln>
        </p:spPr>
        <p:txBody>
          <a:bodyPr wrap="none" anchor="ctr"/>
          <a:lstStyle/>
          <a:p>
            <a:endParaRPr lang="de-DE"/>
          </a:p>
        </p:txBody>
      </p:sp>
      <p:sp>
        <p:nvSpPr>
          <p:cNvPr id="19477" name="Line 23"/>
          <p:cNvSpPr>
            <a:spLocks noChangeShapeType="1"/>
          </p:cNvSpPr>
          <p:nvPr/>
        </p:nvSpPr>
        <p:spPr bwMode="auto">
          <a:xfrm>
            <a:off x="1608138" y="3502025"/>
            <a:ext cx="312737" cy="3175"/>
          </a:xfrm>
          <a:prstGeom prst="line">
            <a:avLst/>
          </a:prstGeom>
          <a:noFill/>
          <a:ln w="25400">
            <a:solidFill>
              <a:schemeClr val="tx1"/>
            </a:solidFill>
            <a:round/>
            <a:headEnd/>
            <a:tailEnd type="triangle" w="med" len="med"/>
          </a:ln>
        </p:spPr>
        <p:txBody>
          <a:bodyPr wrap="none" anchor="ctr"/>
          <a:lstStyle/>
          <a:p>
            <a:endParaRPr lang="de-DE"/>
          </a:p>
        </p:txBody>
      </p:sp>
      <p:sp>
        <p:nvSpPr>
          <p:cNvPr id="19478" name="Line 24"/>
          <p:cNvSpPr>
            <a:spLocks noChangeShapeType="1"/>
          </p:cNvSpPr>
          <p:nvPr/>
        </p:nvSpPr>
        <p:spPr bwMode="auto">
          <a:xfrm flipV="1">
            <a:off x="6019800" y="3505200"/>
            <a:ext cx="252413" cy="0"/>
          </a:xfrm>
          <a:prstGeom prst="line">
            <a:avLst/>
          </a:prstGeom>
          <a:noFill/>
          <a:ln w="25400">
            <a:solidFill>
              <a:schemeClr val="tx1"/>
            </a:solidFill>
            <a:round/>
            <a:headEnd/>
            <a:tailEnd type="triangle" w="med" len="med"/>
          </a:ln>
        </p:spPr>
        <p:txBody>
          <a:bodyPr wrap="none" anchor="ctr"/>
          <a:lstStyle/>
          <a:p>
            <a:endParaRPr lang="de-DE"/>
          </a:p>
        </p:txBody>
      </p:sp>
      <p:sp>
        <p:nvSpPr>
          <p:cNvPr id="19479" name="Line 25"/>
          <p:cNvSpPr>
            <a:spLocks noChangeShapeType="1"/>
          </p:cNvSpPr>
          <p:nvPr/>
        </p:nvSpPr>
        <p:spPr bwMode="auto">
          <a:xfrm>
            <a:off x="4851400" y="3876675"/>
            <a:ext cx="0" cy="520700"/>
          </a:xfrm>
          <a:prstGeom prst="line">
            <a:avLst/>
          </a:prstGeom>
          <a:noFill/>
          <a:ln w="25400">
            <a:solidFill>
              <a:schemeClr val="tx1"/>
            </a:solidFill>
            <a:round/>
            <a:headEnd/>
            <a:tailEnd type="triangle" w="med" len="med"/>
          </a:ln>
        </p:spPr>
        <p:txBody>
          <a:bodyPr wrap="none" anchor="ctr"/>
          <a:lstStyle/>
          <a:p>
            <a:endParaRPr lang="de-DE"/>
          </a:p>
        </p:txBody>
      </p:sp>
      <p:sp>
        <p:nvSpPr>
          <p:cNvPr id="19480" name="Line 26"/>
          <p:cNvSpPr>
            <a:spLocks noChangeShapeType="1"/>
          </p:cNvSpPr>
          <p:nvPr/>
        </p:nvSpPr>
        <p:spPr bwMode="auto">
          <a:xfrm>
            <a:off x="4846638" y="2825750"/>
            <a:ext cx="0" cy="309563"/>
          </a:xfrm>
          <a:prstGeom prst="line">
            <a:avLst/>
          </a:prstGeom>
          <a:noFill/>
          <a:ln w="25400">
            <a:solidFill>
              <a:schemeClr val="tx1"/>
            </a:solidFill>
            <a:round/>
            <a:headEnd/>
            <a:tailEnd type="triangle" w="med" len="med"/>
          </a:ln>
        </p:spPr>
        <p:txBody>
          <a:bodyPr wrap="none" anchor="ctr"/>
          <a:lstStyle/>
          <a:p>
            <a:endParaRPr lang="de-DE"/>
          </a:p>
        </p:txBody>
      </p:sp>
      <p:sp>
        <p:nvSpPr>
          <p:cNvPr id="19481" name="Line 27"/>
          <p:cNvSpPr>
            <a:spLocks noChangeShapeType="1"/>
          </p:cNvSpPr>
          <p:nvPr/>
        </p:nvSpPr>
        <p:spPr bwMode="auto">
          <a:xfrm>
            <a:off x="2676525" y="2776538"/>
            <a:ext cx="0" cy="309562"/>
          </a:xfrm>
          <a:prstGeom prst="line">
            <a:avLst/>
          </a:prstGeom>
          <a:noFill/>
          <a:ln w="25400">
            <a:solidFill>
              <a:schemeClr val="tx1"/>
            </a:solidFill>
            <a:round/>
            <a:headEnd/>
            <a:tailEnd type="triangle" w="med" len="med"/>
          </a:ln>
        </p:spPr>
        <p:txBody>
          <a:bodyPr wrap="none" anchor="ctr"/>
          <a:lstStyle/>
          <a:p>
            <a:endParaRPr lang="de-DE"/>
          </a:p>
        </p:txBody>
      </p:sp>
      <p:sp>
        <p:nvSpPr>
          <p:cNvPr id="19482" name="Line 28"/>
          <p:cNvSpPr>
            <a:spLocks noChangeShapeType="1"/>
          </p:cNvSpPr>
          <p:nvPr/>
        </p:nvSpPr>
        <p:spPr bwMode="auto">
          <a:xfrm>
            <a:off x="3429000" y="3500438"/>
            <a:ext cx="311150" cy="3175"/>
          </a:xfrm>
          <a:prstGeom prst="line">
            <a:avLst/>
          </a:prstGeom>
          <a:noFill/>
          <a:ln w="25400">
            <a:solidFill>
              <a:schemeClr val="tx1"/>
            </a:solidFill>
            <a:round/>
            <a:headEnd/>
            <a:tailEnd type="triangle" w="med" len="med"/>
          </a:ln>
        </p:spPr>
        <p:txBody>
          <a:bodyPr wrap="none" anchor="ctr"/>
          <a:lstStyle/>
          <a:p>
            <a:endParaRPr lang="de-DE"/>
          </a:p>
        </p:txBody>
      </p:sp>
      <p:sp>
        <p:nvSpPr>
          <p:cNvPr id="19483" name="Line 29"/>
          <p:cNvSpPr>
            <a:spLocks noChangeShapeType="1"/>
          </p:cNvSpPr>
          <p:nvPr/>
        </p:nvSpPr>
        <p:spPr bwMode="auto">
          <a:xfrm flipV="1">
            <a:off x="1749425" y="5043488"/>
            <a:ext cx="0" cy="392112"/>
          </a:xfrm>
          <a:prstGeom prst="line">
            <a:avLst/>
          </a:prstGeom>
          <a:noFill/>
          <a:ln w="25400">
            <a:solidFill>
              <a:schemeClr val="tx1"/>
            </a:solidFill>
            <a:round/>
            <a:headEnd/>
            <a:tailEnd type="triangle" w="med" len="med"/>
          </a:ln>
        </p:spPr>
        <p:txBody>
          <a:bodyPr wrap="none" anchor="ctr"/>
          <a:lstStyle/>
          <a:p>
            <a:endParaRPr lang="de-DE"/>
          </a:p>
        </p:txBody>
      </p:sp>
      <p:sp>
        <p:nvSpPr>
          <p:cNvPr id="19484" name="Line 30"/>
          <p:cNvSpPr>
            <a:spLocks noChangeShapeType="1"/>
          </p:cNvSpPr>
          <p:nvPr/>
        </p:nvSpPr>
        <p:spPr bwMode="auto">
          <a:xfrm>
            <a:off x="1265238" y="3873500"/>
            <a:ext cx="1587" cy="488950"/>
          </a:xfrm>
          <a:prstGeom prst="line">
            <a:avLst/>
          </a:prstGeom>
          <a:noFill/>
          <a:ln w="25400">
            <a:solidFill>
              <a:schemeClr val="tx1"/>
            </a:solidFill>
            <a:round/>
            <a:headEnd/>
            <a:tailEnd type="triangle" w="med" len="med"/>
          </a:ln>
        </p:spPr>
        <p:txBody>
          <a:bodyPr wrap="none" anchor="ctr"/>
          <a:lstStyle/>
          <a:p>
            <a:endParaRPr lang="de-DE"/>
          </a:p>
        </p:txBody>
      </p:sp>
      <p:sp>
        <p:nvSpPr>
          <p:cNvPr id="19485" name="Line 31"/>
          <p:cNvSpPr>
            <a:spLocks noChangeShapeType="1"/>
          </p:cNvSpPr>
          <p:nvPr/>
        </p:nvSpPr>
        <p:spPr bwMode="auto">
          <a:xfrm flipV="1">
            <a:off x="2286000" y="3886200"/>
            <a:ext cx="0" cy="457200"/>
          </a:xfrm>
          <a:prstGeom prst="line">
            <a:avLst/>
          </a:prstGeom>
          <a:noFill/>
          <a:ln w="25400">
            <a:solidFill>
              <a:schemeClr val="tx1"/>
            </a:solidFill>
            <a:round/>
            <a:headEnd/>
            <a:tailEnd type="triangle" w="med" len="med"/>
          </a:ln>
        </p:spPr>
        <p:txBody>
          <a:bodyPr wrap="none" anchor="ctr"/>
          <a:lstStyle/>
          <a:p>
            <a:endParaRPr lang="de-DE"/>
          </a:p>
        </p:txBody>
      </p:sp>
      <p:sp>
        <p:nvSpPr>
          <p:cNvPr id="5152" name="Rectangle 32"/>
          <p:cNvSpPr>
            <a:spLocks noChangeArrowheads="1"/>
          </p:cNvSpPr>
          <p:nvPr/>
        </p:nvSpPr>
        <p:spPr bwMode="auto">
          <a:xfrm>
            <a:off x="6218238" y="4114800"/>
            <a:ext cx="1349375" cy="755650"/>
          </a:xfrm>
          <a:prstGeom prst="rect">
            <a:avLst/>
          </a:prstGeom>
          <a:noFill/>
          <a:ln w="12700">
            <a:solidFill>
              <a:schemeClr val="tx1"/>
            </a:solidFill>
            <a:miter lim="800000"/>
            <a:headEnd/>
            <a:tailEnd/>
          </a:ln>
          <a:effectLst/>
        </p:spPr>
        <p:txBody>
          <a:bodyPr wrap="none" anchor="ctr"/>
          <a:lstStyle/>
          <a:p>
            <a:pPr algn="ctr" eaLnBrk="0" hangingPunct="0"/>
            <a:r>
              <a:rPr lang="en-GB" sz="1800">
                <a:effectLst>
                  <a:outerShdw blurRad="38100" dist="38100" dir="2700000" algn="tl">
                    <a:srgbClr val="C0C0C0"/>
                  </a:outerShdw>
                </a:effectLst>
              </a:rPr>
              <a:t>Statistical</a:t>
            </a:r>
            <a:br>
              <a:rPr lang="en-GB" sz="1800">
                <a:effectLst>
                  <a:outerShdw blurRad="38100" dist="38100" dir="2700000" algn="tl">
                    <a:srgbClr val="C0C0C0"/>
                  </a:outerShdw>
                </a:effectLst>
              </a:rPr>
            </a:br>
            <a:r>
              <a:rPr lang="en-GB" sz="1800">
                <a:effectLst>
                  <a:outerShdw blurRad="38100" dist="38100" dir="2700000" algn="tl">
                    <a:srgbClr val="C0C0C0"/>
                  </a:outerShdw>
                </a:effectLst>
              </a:rPr>
              <a:t>Inference</a:t>
            </a:r>
            <a:endParaRPr lang="en-US" sz="1800">
              <a:effectLst>
                <a:outerShdw blurRad="38100" dist="38100" dir="2700000" algn="tl">
                  <a:srgbClr val="C0C0C0"/>
                </a:outerShdw>
              </a:effectLst>
            </a:endParaRPr>
          </a:p>
        </p:txBody>
      </p:sp>
      <p:sp>
        <p:nvSpPr>
          <p:cNvPr id="5153" name="Rectangle 33"/>
          <p:cNvSpPr>
            <a:spLocks noChangeArrowheads="1"/>
          </p:cNvSpPr>
          <p:nvPr/>
        </p:nvSpPr>
        <p:spPr bwMode="auto">
          <a:xfrm>
            <a:off x="8213725" y="4284663"/>
            <a:ext cx="625475" cy="363537"/>
          </a:xfrm>
          <a:prstGeom prst="rect">
            <a:avLst/>
          </a:prstGeom>
          <a:noFill/>
          <a:ln w="12700">
            <a:noFill/>
            <a:miter lim="800000"/>
            <a:headEnd/>
            <a:tailEnd/>
          </a:ln>
          <a:effectLst/>
        </p:spPr>
        <p:txBody>
          <a:bodyPr wrap="none" lIns="90488" tIns="44450" rIns="90488" bIns="44450">
            <a:spAutoFit/>
          </a:bodyPr>
          <a:lstStyle/>
          <a:p>
            <a:pPr algn="ctr" eaLnBrk="0" hangingPunct="0">
              <a:defRPr/>
            </a:pPr>
            <a:r>
              <a:rPr lang="en-US" sz="1800">
                <a:effectLst>
                  <a:outerShdw blurRad="38100" dist="38100" dir="2700000" algn="tl">
                    <a:srgbClr val="DDDDDD"/>
                  </a:outerShdw>
                </a:effectLst>
                <a:latin typeface="Arial Unicode MS" pitchFamily="34" charset="-128"/>
                <a:ea typeface="+mn-ea"/>
              </a:rPr>
              <a:t>RFT</a:t>
            </a:r>
          </a:p>
        </p:txBody>
      </p:sp>
      <p:sp>
        <p:nvSpPr>
          <p:cNvPr id="19488" name="Line 34"/>
          <p:cNvSpPr>
            <a:spLocks noChangeShapeType="1"/>
          </p:cNvSpPr>
          <p:nvPr/>
        </p:nvSpPr>
        <p:spPr bwMode="auto">
          <a:xfrm>
            <a:off x="6919913" y="3776663"/>
            <a:ext cx="0" cy="319087"/>
          </a:xfrm>
          <a:prstGeom prst="line">
            <a:avLst/>
          </a:prstGeom>
          <a:noFill/>
          <a:ln w="25400">
            <a:solidFill>
              <a:schemeClr val="tx1"/>
            </a:solidFill>
            <a:round/>
            <a:headEnd/>
            <a:tailEnd type="triangle" w="med" len="med"/>
          </a:ln>
        </p:spPr>
        <p:txBody>
          <a:bodyPr wrap="none" anchor="ctr"/>
          <a:lstStyle/>
          <a:p>
            <a:endParaRPr lang="de-DE"/>
          </a:p>
        </p:txBody>
      </p:sp>
      <p:pic>
        <p:nvPicPr>
          <p:cNvPr id="19489" name="Picture 35"/>
          <p:cNvPicPr>
            <a:picLocks noChangeArrowheads="1"/>
          </p:cNvPicPr>
          <p:nvPr/>
        </p:nvPicPr>
        <p:blipFill>
          <a:blip r:embed="rId2"/>
          <a:srcRect l="5832" t="60948" r="69249" b="6488"/>
          <a:stretch>
            <a:fillRect/>
          </a:stretch>
        </p:blipFill>
        <p:spPr bwMode="auto">
          <a:xfrm>
            <a:off x="6405563" y="5334000"/>
            <a:ext cx="1057275" cy="1187450"/>
          </a:xfrm>
          <a:prstGeom prst="rect">
            <a:avLst/>
          </a:prstGeom>
          <a:noFill/>
          <a:ln w="12700">
            <a:noFill/>
            <a:miter lim="800000"/>
            <a:headEnd/>
            <a:tailEnd/>
          </a:ln>
        </p:spPr>
      </p:pic>
      <p:sp>
        <p:nvSpPr>
          <p:cNvPr id="19490" name="Line 36"/>
          <p:cNvSpPr>
            <a:spLocks noChangeShapeType="1"/>
          </p:cNvSpPr>
          <p:nvPr/>
        </p:nvSpPr>
        <p:spPr bwMode="auto">
          <a:xfrm flipH="1">
            <a:off x="6943725" y="4876800"/>
            <a:ext cx="0" cy="457200"/>
          </a:xfrm>
          <a:prstGeom prst="line">
            <a:avLst/>
          </a:prstGeom>
          <a:noFill/>
          <a:ln w="25400">
            <a:solidFill>
              <a:schemeClr val="tx1"/>
            </a:solidFill>
            <a:round/>
            <a:headEnd/>
            <a:tailEnd type="triangle" w="med" len="med"/>
          </a:ln>
        </p:spPr>
        <p:txBody>
          <a:bodyPr wrap="none" anchor="ctr"/>
          <a:lstStyle/>
          <a:p>
            <a:endParaRPr lang="de-DE"/>
          </a:p>
        </p:txBody>
      </p:sp>
      <p:sp>
        <p:nvSpPr>
          <p:cNvPr id="5157" name="Rectangle 37"/>
          <p:cNvSpPr>
            <a:spLocks noChangeArrowheads="1"/>
          </p:cNvSpPr>
          <p:nvPr/>
        </p:nvSpPr>
        <p:spPr bwMode="auto">
          <a:xfrm>
            <a:off x="7775575" y="5638800"/>
            <a:ext cx="949325" cy="363538"/>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p &lt;0.05</a:t>
            </a:r>
          </a:p>
        </p:txBody>
      </p:sp>
      <p:sp>
        <p:nvSpPr>
          <p:cNvPr id="19492" name="Line 38"/>
          <p:cNvSpPr>
            <a:spLocks noChangeShapeType="1"/>
          </p:cNvSpPr>
          <p:nvPr/>
        </p:nvSpPr>
        <p:spPr bwMode="auto">
          <a:xfrm flipH="1" flipV="1">
            <a:off x="7620000" y="4495800"/>
            <a:ext cx="533400" cy="0"/>
          </a:xfrm>
          <a:prstGeom prst="line">
            <a:avLst/>
          </a:prstGeom>
          <a:noFill/>
          <a:ln w="25400">
            <a:solidFill>
              <a:schemeClr val="tx1"/>
            </a:solidFill>
            <a:round/>
            <a:headEnd/>
            <a:tailEnd type="triangle" w="med" len="med"/>
          </a:ln>
        </p:spPr>
        <p:txBody>
          <a:bodyPr wrap="none" anchor="ctr"/>
          <a:lstStyle/>
          <a:p>
            <a:endParaRPr lang="de-DE"/>
          </a:p>
        </p:txBody>
      </p:sp>
      <p:sp>
        <p:nvSpPr>
          <p:cNvPr id="19493" name="Line 39"/>
          <p:cNvSpPr>
            <a:spLocks noChangeShapeType="1"/>
          </p:cNvSpPr>
          <p:nvPr/>
        </p:nvSpPr>
        <p:spPr bwMode="auto">
          <a:xfrm flipH="1">
            <a:off x="6886575" y="5867400"/>
            <a:ext cx="903288" cy="376238"/>
          </a:xfrm>
          <a:prstGeom prst="line">
            <a:avLst/>
          </a:prstGeom>
          <a:noFill/>
          <a:ln w="25400">
            <a:solidFill>
              <a:srgbClr val="FF0000"/>
            </a:solidFill>
            <a:round/>
            <a:headEnd/>
            <a:tailEnd type="triangle" w="med" len="med"/>
          </a:ln>
        </p:spPr>
        <p:txBody>
          <a:bodyPr wrap="none" anchor="ctr"/>
          <a:lstStyle/>
          <a:p>
            <a:endParaRPr lang="de-DE"/>
          </a:p>
        </p:txBody>
      </p:sp>
      <p:grpSp>
        <p:nvGrpSpPr>
          <p:cNvPr id="2" name="Group 40"/>
          <p:cNvGrpSpPr>
            <a:grpSpLocks/>
          </p:cNvGrpSpPr>
          <p:nvPr/>
        </p:nvGrpSpPr>
        <p:grpSpPr bwMode="auto">
          <a:xfrm>
            <a:off x="152400" y="1341438"/>
            <a:ext cx="1508125" cy="1412875"/>
            <a:chOff x="197" y="764"/>
            <a:chExt cx="987" cy="890"/>
          </a:xfrm>
        </p:grpSpPr>
        <p:pic>
          <p:nvPicPr>
            <p:cNvPr id="19495" name="Picture 41"/>
            <p:cNvPicPr>
              <a:picLocks noChangeArrowheads="1"/>
            </p:cNvPicPr>
            <p:nvPr/>
          </p:nvPicPr>
          <p:blipFill>
            <a:blip r:embed="rId7">
              <a:lum contrast="-6000"/>
            </a:blip>
            <a:srcRect/>
            <a:stretch>
              <a:fillRect/>
            </a:stretch>
          </p:blipFill>
          <p:spPr bwMode="auto">
            <a:xfrm>
              <a:off x="197" y="764"/>
              <a:ext cx="796" cy="698"/>
            </a:xfrm>
            <a:prstGeom prst="rect">
              <a:avLst/>
            </a:prstGeom>
            <a:noFill/>
            <a:ln w="12700">
              <a:solidFill>
                <a:srgbClr val="C1CEFF"/>
              </a:solidFill>
              <a:miter lim="800000"/>
              <a:headEnd/>
              <a:tailEnd/>
            </a:ln>
          </p:spPr>
        </p:pic>
        <p:pic>
          <p:nvPicPr>
            <p:cNvPr id="19496" name="Picture 42"/>
            <p:cNvPicPr>
              <a:picLocks noChangeArrowheads="1"/>
            </p:cNvPicPr>
            <p:nvPr/>
          </p:nvPicPr>
          <p:blipFill>
            <a:blip r:embed="rId7">
              <a:lum contrast="-6000"/>
            </a:blip>
            <a:srcRect/>
            <a:stretch>
              <a:fillRect/>
            </a:stretch>
          </p:blipFill>
          <p:spPr bwMode="auto">
            <a:xfrm>
              <a:off x="293" y="860"/>
              <a:ext cx="795" cy="698"/>
            </a:xfrm>
            <a:prstGeom prst="rect">
              <a:avLst/>
            </a:prstGeom>
            <a:noFill/>
            <a:ln w="12700">
              <a:solidFill>
                <a:srgbClr val="C1CEFF"/>
              </a:solidFill>
              <a:miter lim="800000"/>
              <a:headEnd/>
              <a:tailEnd/>
            </a:ln>
          </p:spPr>
        </p:pic>
        <p:pic>
          <p:nvPicPr>
            <p:cNvPr id="19497" name="Picture 43"/>
            <p:cNvPicPr>
              <a:picLocks noChangeArrowheads="1"/>
            </p:cNvPicPr>
            <p:nvPr/>
          </p:nvPicPr>
          <p:blipFill>
            <a:blip r:embed="rId7">
              <a:lum contrast="-6000"/>
            </a:blip>
            <a:srcRect/>
            <a:stretch>
              <a:fillRect/>
            </a:stretch>
          </p:blipFill>
          <p:spPr bwMode="auto">
            <a:xfrm>
              <a:off x="389" y="956"/>
              <a:ext cx="795" cy="698"/>
            </a:xfrm>
            <a:prstGeom prst="rect">
              <a:avLst/>
            </a:prstGeom>
            <a:noFill/>
            <a:ln w="12700">
              <a:solidFill>
                <a:srgbClr val="C1CEFF"/>
              </a:solidFill>
              <a:miter lim="800000"/>
              <a:headEnd/>
              <a:tailEnd/>
            </a:ln>
          </p:spPr>
        </p:pic>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r>
              <a:rPr lang="en-GB">
                <a:solidFill>
                  <a:srgbClr val="0000FF"/>
                </a:solidFill>
              </a:rPr>
              <a:t>Pre-Processing</a:t>
            </a:r>
            <a:endParaRPr lang="en-US">
              <a:solidFill>
                <a:srgbClr val="0000FF"/>
              </a:solidFill>
            </a:endParaRPr>
          </a:p>
        </p:txBody>
      </p:sp>
      <p:pic>
        <p:nvPicPr>
          <p:cNvPr id="20484" name="Picture 4"/>
          <p:cNvPicPr>
            <a:picLocks noChangeArrowheads="1"/>
          </p:cNvPicPr>
          <p:nvPr/>
        </p:nvPicPr>
        <p:blipFill>
          <a:blip r:embed="rId2"/>
          <a:srcRect/>
          <a:stretch>
            <a:fillRect/>
          </a:stretch>
        </p:blipFill>
        <p:spPr bwMode="auto">
          <a:xfrm>
            <a:off x="6200775" y="1501775"/>
            <a:ext cx="2819400" cy="2417763"/>
          </a:xfrm>
          <a:prstGeom prst="rect">
            <a:avLst/>
          </a:prstGeom>
          <a:noFill/>
          <a:ln w="12700">
            <a:noFill/>
            <a:miter lim="800000"/>
            <a:headEnd/>
            <a:tailEnd/>
          </a:ln>
        </p:spPr>
      </p:pic>
      <p:pic>
        <p:nvPicPr>
          <p:cNvPr id="8197" name="Picture 5"/>
          <p:cNvPicPr>
            <a:picLocks noChangeArrowheads="1"/>
          </p:cNvPicPr>
          <p:nvPr/>
        </p:nvPicPr>
        <p:blipFill>
          <a:blip r:embed="rId3"/>
          <a:srcRect l="68709" t="30252" r="7512" b="14130"/>
          <a:stretch>
            <a:fillRect/>
          </a:stretch>
        </p:blipFill>
        <p:spPr bwMode="auto">
          <a:xfrm>
            <a:off x="4244975" y="1600200"/>
            <a:ext cx="1165225" cy="1219200"/>
          </a:xfrm>
          <a:prstGeom prst="rect">
            <a:avLst/>
          </a:prstGeom>
          <a:noFill/>
          <a:ln w="50800">
            <a:noFill/>
            <a:miter lim="800000"/>
            <a:headEnd/>
            <a:tailEnd/>
          </a:ln>
          <a:effectLst>
            <a:outerShdw blurRad="63500" dist="81320" dir="2319588" algn="ctr" rotWithShape="0">
              <a:schemeClr val="bg2">
                <a:alpha val="74998"/>
              </a:schemeClr>
            </a:outerShdw>
          </a:effectLst>
        </p:spPr>
      </p:pic>
      <p:sp>
        <p:nvSpPr>
          <p:cNvPr id="20486" name="Rectangle 6"/>
          <p:cNvSpPr>
            <a:spLocks noChangeArrowheads="1"/>
          </p:cNvSpPr>
          <p:nvPr/>
        </p:nvSpPr>
        <p:spPr bwMode="auto">
          <a:xfrm>
            <a:off x="971550" y="4416425"/>
            <a:ext cx="1585913" cy="644525"/>
          </a:xfrm>
          <a:prstGeom prst="rect">
            <a:avLst/>
          </a:prstGeom>
          <a:noFill/>
          <a:ln w="12700">
            <a:solidFill>
              <a:schemeClr val="tx1"/>
            </a:solidFill>
            <a:miter lim="800000"/>
            <a:headEnd/>
            <a:tailEnd/>
          </a:ln>
        </p:spPr>
        <p:txBody>
          <a:bodyPr wrap="none" anchor="ctr"/>
          <a:lstStyle/>
          <a:p>
            <a:endParaRPr lang="de-DE" sz="1800"/>
          </a:p>
        </p:txBody>
      </p:sp>
      <p:sp>
        <p:nvSpPr>
          <p:cNvPr id="8199" name="Rectangle 7"/>
          <p:cNvSpPr>
            <a:spLocks noChangeArrowheads="1"/>
          </p:cNvSpPr>
          <p:nvPr/>
        </p:nvSpPr>
        <p:spPr bwMode="auto">
          <a:xfrm>
            <a:off x="985838" y="4545013"/>
            <a:ext cx="1577975" cy="363537"/>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Normalisation</a:t>
            </a:r>
          </a:p>
        </p:txBody>
      </p:sp>
      <p:sp>
        <p:nvSpPr>
          <p:cNvPr id="8200" name="Rectangle 8"/>
          <p:cNvSpPr>
            <a:spLocks noChangeArrowheads="1"/>
          </p:cNvSpPr>
          <p:nvPr/>
        </p:nvSpPr>
        <p:spPr bwMode="auto">
          <a:xfrm>
            <a:off x="6224588" y="1219200"/>
            <a:ext cx="2835275" cy="363538"/>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Statistical Parametric Map</a:t>
            </a:r>
          </a:p>
        </p:txBody>
      </p:sp>
      <p:sp>
        <p:nvSpPr>
          <p:cNvPr id="8201" name="Rectangle 9"/>
          <p:cNvSpPr>
            <a:spLocks noChangeArrowheads="1"/>
          </p:cNvSpPr>
          <p:nvPr/>
        </p:nvSpPr>
        <p:spPr bwMode="auto">
          <a:xfrm>
            <a:off x="82550" y="904875"/>
            <a:ext cx="1997075" cy="363538"/>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Image time-series</a:t>
            </a:r>
          </a:p>
        </p:txBody>
      </p:sp>
      <p:sp>
        <p:nvSpPr>
          <p:cNvPr id="8202" name="Rectangle 10"/>
          <p:cNvSpPr>
            <a:spLocks noChangeArrowheads="1"/>
          </p:cNvSpPr>
          <p:nvPr/>
        </p:nvSpPr>
        <p:spPr bwMode="auto">
          <a:xfrm>
            <a:off x="3676650" y="6113463"/>
            <a:ext cx="2289175" cy="363537"/>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Parameter estimates</a:t>
            </a:r>
          </a:p>
        </p:txBody>
      </p:sp>
      <p:pic>
        <p:nvPicPr>
          <p:cNvPr id="20491" name="Picture 11"/>
          <p:cNvPicPr>
            <a:picLocks noChangeArrowheads="1"/>
          </p:cNvPicPr>
          <p:nvPr/>
        </p:nvPicPr>
        <p:blipFill>
          <a:blip r:embed="rId4">
            <a:lum contrast="-6000"/>
          </a:blip>
          <a:srcRect/>
          <a:stretch>
            <a:fillRect/>
          </a:stretch>
        </p:blipFill>
        <p:spPr bwMode="auto">
          <a:xfrm>
            <a:off x="1917700" y="1676400"/>
            <a:ext cx="1500188" cy="1062038"/>
          </a:xfrm>
          <a:prstGeom prst="rect">
            <a:avLst/>
          </a:prstGeom>
          <a:noFill/>
          <a:ln w="12700">
            <a:solidFill>
              <a:schemeClr val="tx1"/>
            </a:solidFill>
            <a:miter lim="800000"/>
            <a:headEnd/>
            <a:tailEnd/>
          </a:ln>
        </p:spPr>
      </p:pic>
      <p:pic>
        <p:nvPicPr>
          <p:cNvPr id="8204" name="Picture 12"/>
          <p:cNvPicPr>
            <a:picLocks noChangeArrowheads="1"/>
          </p:cNvPicPr>
          <p:nvPr/>
        </p:nvPicPr>
        <p:blipFill>
          <a:blip r:embed="rId5"/>
          <a:srcRect l="10599" t="6715" r="8142" b="6468"/>
          <a:stretch>
            <a:fillRect/>
          </a:stretch>
        </p:blipFill>
        <p:spPr bwMode="auto">
          <a:xfrm>
            <a:off x="4040188" y="4392613"/>
            <a:ext cx="1617662" cy="1662112"/>
          </a:xfrm>
          <a:prstGeom prst="rect">
            <a:avLst/>
          </a:prstGeom>
          <a:noFill/>
          <a:ln w="12700">
            <a:solidFill>
              <a:schemeClr val="bg2"/>
            </a:solidFill>
            <a:miter lim="800000"/>
            <a:headEnd/>
            <a:tailEnd/>
          </a:ln>
          <a:effectLst>
            <a:outerShdw blurRad="63500" dist="38099" dir="2700000" algn="ctr" rotWithShape="0">
              <a:schemeClr val="bg2">
                <a:alpha val="74998"/>
              </a:schemeClr>
            </a:outerShdw>
          </a:effectLst>
        </p:spPr>
      </p:pic>
      <p:sp>
        <p:nvSpPr>
          <p:cNvPr id="8205" name="Rectangle 13"/>
          <p:cNvSpPr>
            <a:spLocks noChangeArrowheads="1"/>
          </p:cNvSpPr>
          <p:nvPr/>
        </p:nvSpPr>
        <p:spPr bwMode="auto">
          <a:xfrm>
            <a:off x="3773488" y="3124200"/>
            <a:ext cx="2197100" cy="688975"/>
          </a:xfrm>
          <a:prstGeom prst="rect">
            <a:avLst/>
          </a:prstGeom>
          <a:noFill/>
          <a:ln w="12700">
            <a:solidFill>
              <a:schemeClr val="tx1"/>
            </a:solidFill>
            <a:miter lim="800000"/>
            <a:headEnd/>
            <a:tailEnd/>
          </a:ln>
          <a:effectLst/>
        </p:spPr>
        <p:txBody>
          <a:bodyPr wrap="none" anchor="ctr"/>
          <a:lstStyle/>
          <a:p>
            <a:pPr algn="ctr" eaLnBrk="0" hangingPunct="0"/>
            <a:r>
              <a:rPr lang="en-GB" sz="1800">
                <a:effectLst>
                  <a:outerShdw blurRad="38100" dist="38100" dir="2700000" algn="tl">
                    <a:srgbClr val="C0C0C0"/>
                  </a:outerShdw>
                </a:effectLst>
              </a:rPr>
              <a:t>General Linear Model</a:t>
            </a:r>
            <a:endParaRPr lang="en-US" sz="1800">
              <a:effectLst>
                <a:outerShdw blurRad="38100" dist="38100" dir="2700000" algn="tl">
                  <a:srgbClr val="C0C0C0"/>
                </a:outerShdw>
              </a:effectLst>
            </a:endParaRPr>
          </a:p>
        </p:txBody>
      </p:sp>
      <p:sp>
        <p:nvSpPr>
          <p:cNvPr id="8206" name="Rectangle 14"/>
          <p:cNvSpPr>
            <a:spLocks noChangeArrowheads="1"/>
          </p:cNvSpPr>
          <p:nvPr/>
        </p:nvSpPr>
        <p:spPr bwMode="auto">
          <a:xfrm>
            <a:off x="166688" y="3124200"/>
            <a:ext cx="1357312" cy="688975"/>
          </a:xfrm>
          <a:prstGeom prst="rect">
            <a:avLst/>
          </a:prstGeom>
          <a:noFill/>
          <a:ln w="12700">
            <a:solidFill>
              <a:schemeClr val="tx1"/>
            </a:solidFill>
            <a:miter lim="800000"/>
            <a:headEnd/>
            <a:tailEnd/>
          </a:ln>
          <a:effectLst/>
        </p:spPr>
        <p:txBody>
          <a:bodyPr wrap="none" anchor="ctr"/>
          <a:lstStyle/>
          <a:p>
            <a:pPr algn="ctr" eaLnBrk="0" hangingPunct="0"/>
            <a:r>
              <a:rPr lang="en-GB" sz="1800">
                <a:effectLst>
                  <a:outerShdw blurRad="38100" dist="38100" dir="2700000" algn="tl">
                    <a:srgbClr val="C0C0C0"/>
                  </a:outerShdw>
                </a:effectLst>
              </a:rPr>
              <a:t>Realignment</a:t>
            </a:r>
            <a:endParaRPr lang="en-US" sz="1800">
              <a:effectLst>
                <a:outerShdw blurRad="38100" dist="38100" dir="2700000" algn="tl">
                  <a:srgbClr val="C0C0C0"/>
                </a:outerShdw>
              </a:effectLst>
            </a:endParaRPr>
          </a:p>
        </p:txBody>
      </p:sp>
      <p:sp>
        <p:nvSpPr>
          <p:cNvPr id="8207" name="Rectangle 15"/>
          <p:cNvSpPr>
            <a:spLocks noChangeArrowheads="1"/>
          </p:cNvSpPr>
          <p:nvPr/>
        </p:nvSpPr>
        <p:spPr bwMode="auto">
          <a:xfrm>
            <a:off x="1954213" y="3124200"/>
            <a:ext cx="1452562" cy="700088"/>
          </a:xfrm>
          <a:prstGeom prst="rect">
            <a:avLst/>
          </a:prstGeom>
          <a:noFill/>
          <a:ln w="12700">
            <a:solidFill>
              <a:schemeClr val="tx1"/>
            </a:solidFill>
            <a:miter lim="800000"/>
            <a:headEnd/>
            <a:tailEnd/>
          </a:ln>
          <a:effectLst/>
        </p:spPr>
        <p:txBody>
          <a:bodyPr wrap="none" anchor="ctr"/>
          <a:lstStyle/>
          <a:p>
            <a:pPr algn="ctr" eaLnBrk="0" hangingPunct="0"/>
            <a:r>
              <a:rPr lang="en-GB" sz="1800">
                <a:effectLst>
                  <a:outerShdw blurRad="38100" dist="38100" dir="2700000" algn="tl">
                    <a:srgbClr val="C0C0C0"/>
                  </a:outerShdw>
                </a:effectLst>
              </a:rPr>
              <a:t>Smoothing</a:t>
            </a:r>
            <a:endParaRPr lang="en-US" sz="1800">
              <a:effectLst>
                <a:outerShdw blurRad="38100" dist="38100" dir="2700000" algn="tl">
                  <a:srgbClr val="C0C0C0"/>
                </a:outerShdw>
              </a:effectLst>
            </a:endParaRPr>
          </a:p>
        </p:txBody>
      </p:sp>
      <p:sp>
        <p:nvSpPr>
          <p:cNvPr id="20496" name="Rectangle 16"/>
          <p:cNvSpPr>
            <a:spLocks noChangeArrowheads="1"/>
          </p:cNvSpPr>
          <p:nvPr/>
        </p:nvSpPr>
        <p:spPr bwMode="auto">
          <a:xfrm>
            <a:off x="4110038" y="1249363"/>
            <a:ext cx="1577975" cy="363537"/>
          </a:xfrm>
          <a:prstGeom prst="rect">
            <a:avLst/>
          </a:prstGeom>
          <a:noFill/>
          <a:ln w="12700">
            <a:noFill/>
            <a:miter lim="800000"/>
            <a:headEnd/>
            <a:tailEnd/>
          </a:ln>
        </p:spPr>
        <p:txBody>
          <a:bodyPr wrap="none" lIns="90488" tIns="44450" rIns="90488" bIns="44450">
            <a:spAutoFit/>
          </a:bodyPr>
          <a:lstStyle/>
          <a:p>
            <a:pPr eaLnBrk="0" hangingPunct="0"/>
            <a:r>
              <a:rPr lang="en-US" sz="1800">
                <a:latin typeface="Arial Unicode MS" pitchFamily="34" charset="-128"/>
              </a:rPr>
              <a:t>Design matrix</a:t>
            </a:r>
          </a:p>
        </p:txBody>
      </p:sp>
      <p:pic>
        <p:nvPicPr>
          <p:cNvPr id="20497" name="Picture 17"/>
          <p:cNvPicPr>
            <a:picLocks noChangeArrowheads="1"/>
          </p:cNvPicPr>
          <p:nvPr/>
        </p:nvPicPr>
        <p:blipFill>
          <a:blip r:embed="rId6">
            <a:lum contrast="-6000"/>
          </a:blip>
          <a:srcRect/>
          <a:stretch>
            <a:fillRect/>
          </a:stretch>
        </p:blipFill>
        <p:spPr bwMode="auto">
          <a:xfrm>
            <a:off x="1066800" y="5437188"/>
            <a:ext cx="1368425" cy="1192212"/>
          </a:xfrm>
          <a:prstGeom prst="rect">
            <a:avLst/>
          </a:prstGeom>
          <a:noFill/>
          <a:ln w="12700">
            <a:solidFill>
              <a:schemeClr val="tx1"/>
            </a:solidFill>
            <a:miter lim="800000"/>
            <a:headEnd/>
            <a:tailEnd/>
          </a:ln>
        </p:spPr>
      </p:pic>
      <p:sp>
        <p:nvSpPr>
          <p:cNvPr id="8210" name="Rectangle 18"/>
          <p:cNvSpPr>
            <a:spLocks noChangeArrowheads="1"/>
          </p:cNvSpPr>
          <p:nvPr/>
        </p:nvSpPr>
        <p:spPr bwMode="auto">
          <a:xfrm>
            <a:off x="2408238" y="5729288"/>
            <a:ext cx="1311275" cy="638175"/>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Anatomical</a:t>
            </a:r>
            <a:br>
              <a:rPr lang="en-US" sz="1800">
                <a:effectLst>
                  <a:outerShdw blurRad="38100" dist="38100" dir="2700000" algn="tl">
                    <a:srgbClr val="DDDDDD"/>
                  </a:outerShdw>
                </a:effectLst>
                <a:latin typeface="Arial Unicode MS" pitchFamily="34" charset="-128"/>
                <a:ea typeface="+mn-ea"/>
              </a:rPr>
            </a:br>
            <a:r>
              <a:rPr lang="en-US" sz="1800">
                <a:effectLst>
                  <a:outerShdw blurRad="38100" dist="38100" dir="2700000" algn="tl">
                    <a:srgbClr val="DDDDDD"/>
                  </a:outerShdw>
                </a:effectLst>
                <a:latin typeface="Arial Unicode MS" pitchFamily="34" charset="-128"/>
                <a:ea typeface="+mn-ea"/>
              </a:rPr>
              <a:t>reference</a:t>
            </a:r>
          </a:p>
        </p:txBody>
      </p:sp>
      <p:sp>
        <p:nvSpPr>
          <p:cNvPr id="8211" name="Rectangle 19"/>
          <p:cNvSpPr>
            <a:spLocks noChangeArrowheads="1"/>
          </p:cNvSpPr>
          <p:nvPr/>
        </p:nvSpPr>
        <p:spPr bwMode="auto">
          <a:xfrm>
            <a:off x="2000250" y="1262063"/>
            <a:ext cx="1374775" cy="363537"/>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Spatial filter</a:t>
            </a:r>
          </a:p>
        </p:txBody>
      </p:sp>
      <p:sp>
        <p:nvSpPr>
          <p:cNvPr id="20500" name="Line 20"/>
          <p:cNvSpPr>
            <a:spLocks noChangeShapeType="1"/>
          </p:cNvSpPr>
          <p:nvPr/>
        </p:nvSpPr>
        <p:spPr bwMode="auto">
          <a:xfrm>
            <a:off x="881063" y="2795588"/>
            <a:ext cx="0" cy="309562"/>
          </a:xfrm>
          <a:prstGeom prst="line">
            <a:avLst/>
          </a:prstGeom>
          <a:noFill/>
          <a:ln w="25400">
            <a:solidFill>
              <a:schemeClr val="tx1"/>
            </a:solidFill>
            <a:round/>
            <a:headEnd/>
            <a:tailEnd type="triangle" w="med" len="med"/>
          </a:ln>
        </p:spPr>
        <p:txBody>
          <a:bodyPr wrap="none" anchor="ctr"/>
          <a:lstStyle/>
          <a:p>
            <a:endParaRPr lang="de-DE"/>
          </a:p>
        </p:txBody>
      </p:sp>
      <p:sp>
        <p:nvSpPr>
          <p:cNvPr id="20501" name="Line 21"/>
          <p:cNvSpPr>
            <a:spLocks noChangeShapeType="1"/>
          </p:cNvSpPr>
          <p:nvPr/>
        </p:nvSpPr>
        <p:spPr bwMode="auto">
          <a:xfrm>
            <a:off x="1608138" y="3502025"/>
            <a:ext cx="312737" cy="3175"/>
          </a:xfrm>
          <a:prstGeom prst="line">
            <a:avLst/>
          </a:prstGeom>
          <a:noFill/>
          <a:ln w="25400">
            <a:solidFill>
              <a:schemeClr val="tx1"/>
            </a:solidFill>
            <a:round/>
            <a:headEnd/>
            <a:tailEnd type="triangle" w="med" len="med"/>
          </a:ln>
        </p:spPr>
        <p:txBody>
          <a:bodyPr wrap="none" anchor="ctr"/>
          <a:lstStyle/>
          <a:p>
            <a:endParaRPr lang="de-DE"/>
          </a:p>
        </p:txBody>
      </p:sp>
      <p:sp>
        <p:nvSpPr>
          <p:cNvPr id="20502" name="Line 22"/>
          <p:cNvSpPr>
            <a:spLocks noChangeShapeType="1"/>
          </p:cNvSpPr>
          <p:nvPr/>
        </p:nvSpPr>
        <p:spPr bwMode="auto">
          <a:xfrm flipV="1">
            <a:off x="6019800" y="3505200"/>
            <a:ext cx="252413" cy="0"/>
          </a:xfrm>
          <a:prstGeom prst="line">
            <a:avLst/>
          </a:prstGeom>
          <a:noFill/>
          <a:ln w="25400">
            <a:solidFill>
              <a:schemeClr val="tx1"/>
            </a:solidFill>
            <a:round/>
            <a:headEnd/>
            <a:tailEnd type="triangle" w="med" len="med"/>
          </a:ln>
        </p:spPr>
        <p:txBody>
          <a:bodyPr wrap="none" anchor="ctr"/>
          <a:lstStyle/>
          <a:p>
            <a:endParaRPr lang="de-DE"/>
          </a:p>
        </p:txBody>
      </p:sp>
      <p:sp>
        <p:nvSpPr>
          <p:cNvPr id="20503" name="Line 23"/>
          <p:cNvSpPr>
            <a:spLocks noChangeShapeType="1"/>
          </p:cNvSpPr>
          <p:nvPr/>
        </p:nvSpPr>
        <p:spPr bwMode="auto">
          <a:xfrm>
            <a:off x="4851400" y="3876675"/>
            <a:ext cx="0" cy="520700"/>
          </a:xfrm>
          <a:prstGeom prst="line">
            <a:avLst/>
          </a:prstGeom>
          <a:noFill/>
          <a:ln w="25400">
            <a:solidFill>
              <a:schemeClr val="tx1"/>
            </a:solidFill>
            <a:round/>
            <a:headEnd/>
            <a:tailEnd type="triangle" w="med" len="med"/>
          </a:ln>
        </p:spPr>
        <p:txBody>
          <a:bodyPr wrap="none" anchor="ctr"/>
          <a:lstStyle/>
          <a:p>
            <a:endParaRPr lang="de-DE"/>
          </a:p>
        </p:txBody>
      </p:sp>
      <p:sp>
        <p:nvSpPr>
          <p:cNvPr id="20504" name="Line 24"/>
          <p:cNvSpPr>
            <a:spLocks noChangeShapeType="1"/>
          </p:cNvSpPr>
          <p:nvPr/>
        </p:nvSpPr>
        <p:spPr bwMode="auto">
          <a:xfrm>
            <a:off x="4846638" y="2825750"/>
            <a:ext cx="0" cy="309563"/>
          </a:xfrm>
          <a:prstGeom prst="line">
            <a:avLst/>
          </a:prstGeom>
          <a:noFill/>
          <a:ln w="25400">
            <a:solidFill>
              <a:schemeClr val="tx1"/>
            </a:solidFill>
            <a:round/>
            <a:headEnd/>
            <a:tailEnd type="triangle" w="med" len="med"/>
          </a:ln>
        </p:spPr>
        <p:txBody>
          <a:bodyPr wrap="none" anchor="ctr"/>
          <a:lstStyle/>
          <a:p>
            <a:endParaRPr lang="de-DE"/>
          </a:p>
        </p:txBody>
      </p:sp>
      <p:sp>
        <p:nvSpPr>
          <p:cNvPr id="20505" name="Line 25"/>
          <p:cNvSpPr>
            <a:spLocks noChangeShapeType="1"/>
          </p:cNvSpPr>
          <p:nvPr/>
        </p:nvSpPr>
        <p:spPr bwMode="auto">
          <a:xfrm>
            <a:off x="2676525" y="2776538"/>
            <a:ext cx="0" cy="309562"/>
          </a:xfrm>
          <a:prstGeom prst="line">
            <a:avLst/>
          </a:prstGeom>
          <a:noFill/>
          <a:ln w="25400">
            <a:solidFill>
              <a:schemeClr val="tx1"/>
            </a:solidFill>
            <a:round/>
            <a:headEnd/>
            <a:tailEnd type="triangle" w="med" len="med"/>
          </a:ln>
        </p:spPr>
        <p:txBody>
          <a:bodyPr wrap="none" anchor="ctr"/>
          <a:lstStyle/>
          <a:p>
            <a:endParaRPr lang="de-DE"/>
          </a:p>
        </p:txBody>
      </p:sp>
      <p:sp>
        <p:nvSpPr>
          <p:cNvPr id="20506" name="Line 26"/>
          <p:cNvSpPr>
            <a:spLocks noChangeShapeType="1"/>
          </p:cNvSpPr>
          <p:nvPr/>
        </p:nvSpPr>
        <p:spPr bwMode="auto">
          <a:xfrm>
            <a:off x="3429000" y="3500438"/>
            <a:ext cx="311150" cy="3175"/>
          </a:xfrm>
          <a:prstGeom prst="line">
            <a:avLst/>
          </a:prstGeom>
          <a:noFill/>
          <a:ln w="25400">
            <a:solidFill>
              <a:schemeClr val="tx1"/>
            </a:solidFill>
            <a:round/>
            <a:headEnd/>
            <a:tailEnd type="triangle" w="med" len="med"/>
          </a:ln>
        </p:spPr>
        <p:txBody>
          <a:bodyPr wrap="none" anchor="ctr"/>
          <a:lstStyle/>
          <a:p>
            <a:endParaRPr lang="de-DE"/>
          </a:p>
        </p:txBody>
      </p:sp>
      <p:sp>
        <p:nvSpPr>
          <p:cNvPr id="20507" name="Line 27"/>
          <p:cNvSpPr>
            <a:spLocks noChangeShapeType="1"/>
          </p:cNvSpPr>
          <p:nvPr/>
        </p:nvSpPr>
        <p:spPr bwMode="auto">
          <a:xfrm flipV="1">
            <a:off x="1749425" y="5043488"/>
            <a:ext cx="0" cy="392112"/>
          </a:xfrm>
          <a:prstGeom prst="line">
            <a:avLst/>
          </a:prstGeom>
          <a:noFill/>
          <a:ln w="25400">
            <a:solidFill>
              <a:schemeClr val="tx1"/>
            </a:solidFill>
            <a:round/>
            <a:headEnd/>
            <a:tailEnd type="triangle" w="med" len="med"/>
          </a:ln>
        </p:spPr>
        <p:txBody>
          <a:bodyPr wrap="none" anchor="ctr"/>
          <a:lstStyle/>
          <a:p>
            <a:endParaRPr lang="de-DE"/>
          </a:p>
        </p:txBody>
      </p:sp>
      <p:sp>
        <p:nvSpPr>
          <p:cNvPr id="20508" name="Line 28"/>
          <p:cNvSpPr>
            <a:spLocks noChangeShapeType="1"/>
          </p:cNvSpPr>
          <p:nvPr/>
        </p:nvSpPr>
        <p:spPr bwMode="auto">
          <a:xfrm>
            <a:off x="1265238" y="3873500"/>
            <a:ext cx="1587" cy="488950"/>
          </a:xfrm>
          <a:prstGeom prst="line">
            <a:avLst/>
          </a:prstGeom>
          <a:noFill/>
          <a:ln w="25400">
            <a:solidFill>
              <a:schemeClr val="tx1"/>
            </a:solidFill>
            <a:round/>
            <a:headEnd/>
            <a:tailEnd type="triangle" w="med" len="med"/>
          </a:ln>
        </p:spPr>
        <p:txBody>
          <a:bodyPr wrap="none" anchor="ctr"/>
          <a:lstStyle/>
          <a:p>
            <a:endParaRPr lang="de-DE"/>
          </a:p>
        </p:txBody>
      </p:sp>
      <p:sp>
        <p:nvSpPr>
          <p:cNvPr id="20509" name="Line 29"/>
          <p:cNvSpPr>
            <a:spLocks noChangeShapeType="1"/>
          </p:cNvSpPr>
          <p:nvPr/>
        </p:nvSpPr>
        <p:spPr bwMode="auto">
          <a:xfrm flipV="1">
            <a:off x="2286000" y="3886200"/>
            <a:ext cx="0" cy="457200"/>
          </a:xfrm>
          <a:prstGeom prst="line">
            <a:avLst/>
          </a:prstGeom>
          <a:noFill/>
          <a:ln w="25400">
            <a:solidFill>
              <a:schemeClr val="tx1"/>
            </a:solidFill>
            <a:round/>
            <a:headEnd/>
            <a:tailEnd type="triangle" w="med" len="med"/>
          </a:ln>
        </p:spPr>
        <p:txBody>
          <a:bodyPr wrap="none" anchor="ctr"/>
          <a:lstStyle/>
          <a:p>
            <a:endParaRPr lang="de-DE"/>
          </a:p>
        </p:txBody>
      </p:sp>
      <p:sp>
        <p:nvSpPr>
          <p:cNvPr id="8222" name="Rectangle 30"/>
          <p:cNvSpPr>
            <a:spLocks noChangeArrowheads="1"/>
          </p:cNvSpPr>
          <p:nvPr/>
        </p:nvSpPr>
        <p:spPr bwMode="auto">
          <a:xfrm>
            <a:off x="6218238" y="4114800"/>
            <a:ext cx="1349375" cy="755650"/>
          </a:xfrm>
          <a:prstGeom prst="rect">
            <a:avLst/>
          </a:prstGeom>
          <a:noFill/>
          <a:ln w="12700">
            <a:solidFill>
              <a:schemeClr val="tx1"/>
            </a:solidFill>
            <a:miter lim="800000"/>
            <a:headEnd/>
            <a:tailEnd/>
          </a:ln>
          <a:effectLst/>
        </p:spPr>
        <p:txBody>
          <a:bodyPr wrap="none" anchor="ctr"/>
          <a:lstStyle/>
          <a:p>
            <a:pPr algn="ctr" eaLnBrk="0" hangingPunct="0"/>
            <a:r>
              <a:rPr lang="en-GB" sz="1800">
                <a:effectLst>
                  <a:outerShdw blurRad="38100" dist="38100" dir="2700000" algn="tl">
                    <a:srgbClr val="C0C0C0"/>
                  </a:outerShdw>
                </a:effectLst>
              </a:rPr>
              <a:t>Statistical</a:t>
            </a:r>
            <a:br>
              <a:rPr lang="en-GB" sz="1800">
                <a:effectLst>
                  <a:outerShdw blurRad="38100" dist="38100" dir="2700000" algn="tl">
                    <a:srgbClr val="C0C0C0"/>
                  </a:outerShdw>
                </a:effectLst>
              </a:rPr>
            </a:br>
            <a:r>
              <a:rPr lang="en-GB" sz="1800">
                <a:effectLst>
                  <a:outerShdw blurRad="38100" dist="38100" dir="2700000" algn="tl">
                    <a:srgbClr val="C0C0C0"/>
                  </a:outerShdw>
                </a:effectLst>
              </a:rPr>
              <a:t>Inference</a:t>
            </a:r>
            <a:endParaRPr lang="en-US" sz="1800">
              <a:effectLst>
                <a:outerShdw blurRad="38100" dist="38100" dir="2700000" algn="tl">
                  <a:srgbClr val="C0C0C0"/>
                </a:outerShdw>
              </a:effectLst>
            </a:endParaRPr>
          </a:p>
        </p:txBody>
      </p:sp>
      <p:sp>
        <p:nvSpPr>
          <p:cNvPr id="8223" name="Rectangle 31"/>
          <p:cNvSpPr>
            <a:spLocks noChangeArrowheads="1"/>
          </p:cNvSpPr>
          <p:nvPr/>
        </p:nvSpPr>
        <p:spPr bwMode="auto">
          <a:xfrm>
            <a:off x="8213725" y="4284663"/>
            <a:ext cx="625475" cy="363537"/>
          </a:xfrm>
          <a:prstGeom prst="rect">
            <a:avLst/>
          </a:prstGeom>
          <a:noFill/>
          <a:ln w="12700">
            <a:noFill/>
            <a:miter lim="800000"/>
            <a:headEnd/>
            <a:tailEnd/>
          </a:ln>
          <a:effectLst/>
        </p:spPr>
        <p:txBody>
          <a:bodyPr wrap="none" lIns="90488" tIns="44450" rIns="90488" bIns="44450">
            <a:spAutoFit/>
          </a:bodyPr>
          <a:lstStyle/>
          <a:p>
            <a:pPr algn="ctr" eaLnBrk="0" hangingPunct="0">
              <a:defRPr/>
            </a:pPr>
            <a:r>
              <a:rPr lang="en-US" sz="1800">
                <a:effectLst>
                  <a:outerShdw blurRad="38100" dist="38100" dir="2700000" algn="tl">
                    <a:srgbClr val="DDDDDD"/>
                  </a:outerShdw>
                </a:effectLst>
                <a:latin typeface="Arial Unicode MS" pitchFamily="34" charset="-128"/>
                <a:ea typeface="+mn-ea"/>
              </a:rPr>
              <a:t>RFT</a:t>
            </a:r>
          </a:p>
        </p:txBody>
      </p:sp>
      <p:sp>
        <p:nvSpPr>
          <p:cNvPr id="20512" name="Line 32"/>
          <p:cNvSpPr>
            <a:spLocks noChangeShapeType="1"/>
          </p:cNvSpPr>
          <p:nvPr/>
        </p:nvSpPr>
        <p:spPr bwMode="auto">
          <a:xfrm>
            <a:off x="6919913" y="3776663"/>
            <a:ext cx="0" cy="319087"/>
          </a:xfrm>
          <a:prstGeom prst="line">
            <a:avLst/>
          </a:prstGeom>
          <a:noFill/>
          <a:ln w="25400">
            <a:solidFill>
              <a:schemeClr val="tx1"/>
            </a:solidFill>
            <a:round/>
            <a:headEnd/>
            <a:tailEnd type="triangle" w="med" len="med"/>
          </a:ln>
        </p:spPr>
        <p:txBody>
          <a:bodyPr wrap="none" anchor="ctr"/>
          <a:lstStyle/>
          <a:p>
            <a:endParaRPr lang="de-DE"/>
          </a:p>
        </p:txBody>
      </p:sp>
      <p:pic>
        <p:nvPicPr>
          <p:cNvPr id="20513" name="Picture 33"/>
          <p:cNvPicPr>
            <a:picLocks noChangeArrowheads="1"/>
          </p:cNvPicPr>
          <p:nvPr/>
        </p:nvPicPr>
        <p:blipFill>
          <a:blip r:embed="rId2"/>
          <a:srcRect l="5832" t="60948" r="69249" b="6488"/>
          <a:stretch>
            <a:fillRect/>
          </a:stretch>
        </p:blipFill>
        <p:spPr bwMode="auto">
          <a:xfrm>
            <a:off x="6405563" y="5334000"/>
            <a:ext cx="1057275" cy="1187450"/>
          </a:xfrm>
          <a:prstGeom prst="rect">
            <a:avLst/>
          </a:prstGeom>
          <a:noFill/>
          <a:ln w="12700">
            <a:noFill/>
            <a:miter lim="800000"/>
            <a:headEnd/>
            <a:tailEnd/>
          </a:ln>
        </p:spPr>
      </p:pic>
      <p:sp>
        <p:nvSpPr>
          <p:cNvPr id="20514" name="Line 34"/>
          <p:cNvSpPr>
            <a:spLocks noChangeShapeType="1"/>
          </p:cNvSpPr>
          <p:nvPr/>
        </p:nvSpPr>
        <p:spPr bwMode="auto">
          <a:xfrm flipH="1">
            <a:off x="6943725" y="4876800"/>
            <a:ext cx="0" cy="457200"/>
          </a:xfrm>
          <a:prstGeom prst="line">
            <a:avLst/>
          </a:prstGeom>
          <a:noFill/>
          <a:ln w="25400">
            <a:solidFill>
              <a:schemeClr val="tx1"/>
            </a:solidFill>
            <a:round/>
            <a:headEnd/>
            <a:tailEnd type="triangle" w="med" len="med"/>
          </a:ln>
        </p:spPr>
        <p:txBody>
          <a:bodyPr wrap="none" anchor="ctr"/>
          <a:lstStyle/>
          <a:p>
            <a:endParaRPr lang="de-DE"/>
          </a:p>
        </p:txBody>
      </p:sp>
      <p:sp>
        <p:nvSpPr>
          <p:cNvPr id="8227" name="Rectangle 35"/>
          <p:cNvSpPr>
            <a:spLocks noChangeArrowheads="1"/>
          </p:cNvSpPr>
          <p:nvPr/>
        </p:nvSpPr>
        <p:spPr bwMode="auto">
          <a:xfrm>
            <a:off x="7775575" y="5638800"/>
            <a:ext cx="949325" cy="363538"/>
          </a:xfrm>
          <a:prstGeom prst="rect">
            <a:avLst/>
          </a:prstGeom>
          <a:noFill/>
          <a:ln w="12700">
            <a:noFill/>
            <a:miter lim="800000"/>
            <a:headEnd/>
            <a:tailEnd/>
          </a:ln>
          <a:effectLst/>
        </p:spPr>
        <p:txBody>
          <a:bodyPr wrap="none" lIns="90488" tIns="44450" rIns="90488" bIns="44450">
            <a:spAutoFit/>
          </a:bodyPr>
          <a:lstStyle/>
          <a:p>
            <a:pPr eaLnBrk="0" hangingPunct="0">
              <a:defRPr/>
            </a:pPr>
            <a:r>
              <a:rPr lang="en-US" sz="1800">
                <a:effectLst>
                  <a:outerShdw blurRad="38100" dist="38100" dir="2700000" algn="tl">
                    <a:srgbClr val="DDDDDD"/>
                  </a:outerShdw>
                </a:effectLst>
                <a:latin typeface="Arial Unicode MS" pitchFamily="34" charset="-128"/>
                <a:ea typeface="+mn-ea"/>
              </a:rPr>
              <a:t>p &lt;0.05</a:t>
            </a:r>
          </a:p>
        </p:txBody>
      </p:sp>
      <p:sp>
        <p:nvSpPr>
          <p:cNvPr id="20516" name="Line 36"/>
          <p:cNvSpPr>
            <a:spLocks noChangeShapeType="1"/>
          </p:cNvSpPr>
          <p:nvPr/>
        </p:nvSpPr>
        <p:spPr bwMode="auto">
          <a:xfrm flipH="1" flipV="1">
            <a:off x="7620000" y="4495800"/>
            <a:ext cx="533400" cy="0"/>
          </a:xfrm>
          <a:prstGeom prst="line">
            <a:avLst/>
          </a:prstGeom>
          <a:noFill/>
          <a:ln w="25400">
            <a:solidFill>
              <a:schemeClr val="tx1"/>
            </a:solidFill>
            <a:round/>
            <a:headEnd/>
            <a:tailEnd type="triangle" w="med" len="med"/>
          </a:ln>
        </p:spPr>
        <p:txBody>
          <a:bodyPr wrap="none" anchor="ctr"/>
          <a:lstStyle/>
          <a:p>
            <a:endParaRPr lang="de-DE"/>
          </a:p>
        </p:txBody>
      </p:sp>
      <p:sp>
        <p:nvSpPr>
          <p:cNvPr id="20517" name="Line 37"/>
          <p:cNvSpPr>
            <a:spLocks noChangeShapeType="1"/>
          </p:cNvSpPr>
          <p:nvPr/>
        </p:nvSpPr>
        <p:spPr bwMode="auto">
          <a:xfrm flipH="1">
            <a:off x="6886575" y="5867400"/>
            <a:ext cx="903288" cy="376238"/>
          </a:xfrm>
          <a:prstGeom prst="line">
            <a:avLst/>
          </a:prstGeom>
          <a:noFill/>
          <a:ln w="25400">
            <a:solidFill>
              <a:srgbClr val="FF0000"/>
            </a:solidFill>
            <a:round/>
            <a:headEnd/>
            <a:tailEnd type="triangle" w="med" len="med"/>
          </a:ln>
        </p:spPr>
        <p:txBody>
          <a:bodyPr wrap="none" anchor="ctr"/>
          <a:lstStyle/>
          <a:p>
            <a:endParaRPr lang="de-DE"/>
          </a:p>
        </p:txBody>
      </p:sp>
      <p:grpSp>
        <p:nvGrpSpPr>
          <p:cNvPr id="2" name="Group 38"/>
          <p:cNvGrpSpPr>
            <a:grpSpLocks/>
          </p:cNvGrpSpPr>
          <p:nvPr/>
        </p:nvGrpSpPr>
        <p:grpSpPr bwMode="auto">
          <a:xfrm>
            <a:off x="152400" y="1341438"/>
            <a:ext cx="1508125" cy="1412875"/>
            <a:chOff x="197" y="764"/>
            <a:chExt cx="987" cy="890"/>
          </a:xfrm>
        </p:grpSpPr>
        <p:pic>
          <p:nvPicPr>
            <p:cNvPr id="20520" name="Picture 39"/>
            <p:cNvPicPr>
              <a:picLocks noChangeArrowheads="1"/>
            </p:cNvPicPr>
            <p:nvPr/>
          </p:nvPicPr>
          <p:blipFill>
            <a:blip r:embed="rId7">
              <a:lum contrast="-6000"/>
            </a:blip>
            <a:srcRect/>
            <a:stretch>
              <a:fillRect/>
            </a:stretch>
          </p:blipFill>
          <p:spPr bwMode="auto">
            <a:xfrm>
              <a:off x="197" y="764"/>
              <a:ext cx="796" cy="698"/>
            </a:xfrm>
            <a:prstGeom prst="rect">
              <a:avLst/>
            </a:prstGeom>
            <a:noFill/>
            <a:ln w="12700">
              <a:solidFill>
                <a:srgbClr val="C1CEFF"/>
              </a:solidFill>
              <a:miter lim="800000"/>
              <a:headEnd/>
              <a:tailEnd/>
            </a:ln>
          </p:spPr>
        </p:pic>
        <p:pic>
          <p:nvPicPr>
            <p:cNvPr id="20521" name="Picture 40"/>
            <p:cNvPicPr>
              <a:picLocks noChangeArrowheads="1"/>
            </p:cNvPicPr>
            <p:nvPr/>
          </p:nvPicPr>
          <p:blipFill>
            <a:blip r:embed="rId7">
              <a:lum contrast="-6000"/>
            </a:blip>
            <a:srcRect/>
            <a:stretch>
              <a:fillRect/>
            </a:stretch>
          </p:blipFill>
          <p:spPr bwMode="auto">
            <a:xfrm>
              <a:off x="293" y="860"/>
              <a:ext cx="795" cy="698"/>
            </a:xfrm>
            <a:prstGeom prst="rect">
              <a:avLst/>
            </a:prstGeom>
            <a:noFill/>
            <a:ln w="12700">
              <a:solidFill>
                <a:srgbClr val="C1CEFF"/>
              </a:solidFill>
              <a:miter lim="800000"/>
              <a:headEnd/>
              <a:tailEnd/>
            </a:ln>
          </p:spPr>
        </p:pic>
        <p:pic>
          <p:nvPicPr>
            <p:cNvPr id="20522" name="Picture 41"/>
            <p:cNvPicPr>
              <a:picLocks noChangeArrowheads="1"/>
            </p:cNvPicPr>
            <p:nvPr/>
          </p:nvPicPr>
          <p:blipFill>
            <a:blip r:embed="rId7">
              <a:lum contrast="-6000"/>
            </a:blip>
            <a:srcRect/>
            <a:stretch>
              <a:fillRect/>
            </a:stretch>
          </p:blipFill>
          <p:spPr bwMode="auto">
            <a:xfrm>
              <a:off x="389" y="956"/>
              <a:ext cx="795" cy="698"/>
            </a:xfrm>
            <a:prstGeom prst="rect">
              <a:avLst/>
            </a:prstGeom>
            <a:noFill/>
            <a:ln w="12700">
              <a:solidFill>
                <a:srgbClr val="C1CEFF"/>
              </a:solidFill>
              <a:miter lim="800000"/>
              <a:headEnd/>
              <a:tailEnd/>
            </a:ln>
          </p:spPr>
        </p:pic>
      </p:grpSp>
      <p:sp>
        <p:nvSpPr>
          <p:cNvPr id="20519" name="Rectangle 42"/>
          <p:cNvSpPr>
            <a:spLocks noChangeArrowheads="1"/>
          </p:cNvSpPr>
          <p:nvPr/>
        </p:nvSpPr>
        <p:spPr bwMode="auto">
          <a:xfrm>
            <a:off x="34925" y="981075"/>
            <a:ext cx="3635375" cy="5832475"/>
          </a:xfrm>
          <a:prstGeom prst="rect">
            <a:avLst/>
          </a:prstGeom>
          <a:noFill/>
          <a:ln w="38100">
            <a:solidFill>
              <a:srgbClr val="FF0000"/>
            </a:solidFill>
            <a:miter lim="800000"/>
            <a:headEnd/>
            <a:tailEnd/>
          </a:ln>
        </p:spPr>
        <p:txBody>
          <a:bodyPr wrap="none" anchor="ctr"/>
          <a:lstStyle/>
          <a:p>
            <a:endParaRPr lang="de-DE" sz="18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3"/>
          <p:cNvSpPr>
            <a:spLocks noChangeArrowheads="1"/>
          </p:cNvSpPr>
          <p:nvPr/>
        </p:nvSpPr>
        <p:spPr bwMode="auto">
          <a:xfrm>
            <a:off x="685800" y="239713"/>
            <a:ext cx="7772400" cy="649287"/>
          </a:xfrm>
          <a:prstGeom prst="rect">
            <a:avLst/>
          </a:prstGeom>
          <a:noFill/>
          <a:ln w="9525">
            <a:noFill/>
            <a:miter lim="800000"/>
            <a:headEnd/>
            <a:tailEnd/>
          </a:ln>
          <a:effectLst/>
        </p:spPr>
        <p:txBody>
          <a:bodyPr anchor="ctr"/>
          <a:lstStyle/>
          <a:p>
            <a:pPr algn="ctr"/>
            <a:r>
              <a:rPr lang="en-GB">
                <a:solidFill>
                  <a:srgbClr val="0000FF"/>
                </a:solidFill>
                <a:effectLst>
                  <a:outerShdw blurRad="38100" dist="38100" dir="2700000" algn="tl">
                    <a:srgbClr val="C0C0C0"/>
                  </a:outerShdw>
                </a:effectLst>
              </a:rPr>
              <a:t>Realignment</a:t>
            </a:r>
            <a:r>
              <a:rPr lang="en-GB">
                <a:solidFill>
                  <a:srgbClr val="0000FF"/>
                </a:solidFill>
              </a:rPr>
              <a:t> </a:t>
            </a:r>
            <a:endParaRPr lang="en-US">
              <a:solidFill>
                <a:srgbClr val="0000FF"/>
              </a:solidFill>
            </a:endParaRPr>
          </a:p>
        </p:txBody>
      </p:sp>
      <p:sp>
        <p:nvSpPr>
          <p:cNvPr id="21508" name="Rectangle 9"/>
          <p:cNvSpPr>
            <a:spLocks noChangeArrowheads="1"/>
          </p:cNvSpPr>
          <p:nvPr/>
        </p:nvSpPr>
        <p:spPr bwMode="auto">
          <a:xfrm>
            <a:off x="457200" y="1600200"/>
            <a:ext cx="8229600" cy="4525963"/>
          </a:xfrm>
          <a:prstGeom prst="rect">
            <a:avLst/>
          </a:prstGeom>
          <a:noFill/>
          <a:ln w="9525">
            <a:noFill/>
            <a:miter lim="800000"/>
            <a:headEnd/>
            <a:tailEnd/>
          </a:ln>
        </p:spPr>
        <p:txBody>
          <a:bodyPr/>
          <a:lstStyle/>
          <a:p>
            <a:pPr marL="342900" indent="-342900">
              <a:spcBef>
                <a:spcPct val="20000"/>
              </a:spcBef>
              <a:buFontTx/>
              <a:buChar char="•"/>
            </a:pPr>
            <a:r>
              <a:rPr lang="en-GB" sz="1800"/>
              <a:t>Even small head movements can be a major problem:</a:t>
            </a:r>
          </a:p>
          <a:p>
            <a:pPr marL="342900" indent="-342900">
              <a:spcBef>
                <a:spcPct val="20000"/>
              </a:spcBef>
            </a:pPr>
            <a:endParaRPr lang="en-GB" sz="1800"/>
          </a:p>
          <a:p>
            <a:pPr marL="742950" lvl="1" indent="-285750">
              <a:spcBef>
                <a:spcPct val="20000"/>
              </a:spcBef>
              <a:buFontTx/>
              <a:buChar char="–"/>
            </a:pPr>
            <a:r>
              <a:rPr lang="en-GB" sz="1800"/>
              <a:t>Movement artefacts add up to the residual variance and reduce sensitivity.</a:t>
            </a:r>
          </a:p>
          <a:p>
            <a:pPr marL="742950" lvl="1" indent="-285750">
              <a:spcBef>
                <a:spcPct val="20000"/>
              </a:spcBef>
              <a:buFontTx/>
              <a:buChar char="–"/>
            </a:pPr>
            <a:r>
              <a:rPr lang="en-GB" sz="1800"/>
              <a:t>Data may get completely lost if sudden movements occur during a single volume</a:t>
            </a:r>
          </a:p>
          <a:p>
            <a:pPr marL="742950" lvl="1" indent="-285750">
              <a:spcBef>
                <a:spcPct val="20000"/>
              </a:spcBef>
              <a:buFontTx/>
              <a:buChar char="–"/>
            </a:pPr>
            <a:r>
              <a:rPr lang="en-GB" sz="1800"/>
              <a:t>Movements may be correlated with the task performed</a:t>
            </a:r>
          </a:p>
        </p:txBody>
      </p:sp>
      <p:sp>
        <p:nvSpPr>
          <p:cNvPr id="21509" name="Text Box 5"/>
          <p:cNvSpPr txBox="1">
            <a:spLocks noChangeArrowheads="1"/>
          </p:cNvSpPr>
          <p:nvPr/>
        </p:nvSpPr>
        <p:spPr bwMode="auto">
          <a:xfrm>
            <a:off x="0" y="4797425"/>
            <a:ext cx="9144000" cy="1244600"/>
          </a:xfrm>
          <a:prstGeom prst="rect">
            <a:avLst/>
          </a:prstGeom>
          <a:noFill/>
          <a:ln w="9525">
            <a:noFill/>
            <a:miter lim="800000"/>
            <a:headEnd/>
            <a:tailEnd/>
          </a:ln>
        </p:spPr>
        <p:txBody>
          <a:bodyPr lIns="54000" rIns="54000">
            <a:spAutoFit/>
          </a:bodyPr>
          <a:lstStyle/>
          <a:p>
            <a:pPr lvl="1">
              <a:spcBef>
                <a:spcPct val="20000"/>
              </a:spcBef>
            </a:pPr>
            <a:r>
              <a:rPr lang="en-GB" sz="1800">
                <a:cs typeface="Arial" pitchFamily="34" charset="0"/>
              </a:rPr>
              <a:t>-&gt;  Minimising movements is one of the most important factors for ensuring </a:t>
            </a:r>
          </a:p>
          <a:p>
            <a:pPr lvl="1">
              <a:spcBef>
                <a:spcPct val="20000"/>
              </a:spcBef>
            </a:pPr>
            <a:r>
              <a:rPr lang="en-GB" sz="1800">
                <a:cs typeface="Arial" pitchFamily="34" charset="0"/>
              </a:rPr>
              <a:t>     good data  quality</a:t>
            </a:r>
          </a:p>
          <a:p>
            <a:pPr eaLnBrk="0" hangingPunct="0">
              <a:spcBef>
                <a:spcPct val="50000"/>
              </a:spcBef>
            </a:pPr>
            <a:endParaRPr lang="en-US" sz="2400">
              <a:cs typeface="Arial" pitchFamily="34"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ChangeArrowheads="1"/>
          </p:cNvSpPr>
          <p:nvPr/>
        </p:nvSpPr>
        <p:spPr bwMode="auto">
          <a:xfrm>
            <a:off x="685800" y="239713"/>
            <a:ext cx="7772400" cy="649287"/>
          </a:xfrm>
          <a:prstGeom prst="rect">
            <a:avLst/>
          </a:prstGeom>
          <a:noFill/>
          <a:ln w="9525">
            <a:noFill/>
            <a:miter lim="800000"/>
            <a:headEnd/>
            <a:tailEnd/>
          </a:ln>
          <a:effectLst/>
        </p:spPr>
        <p:txBody>
          <a:bodyPr anchor="ctr"/>
          <a:lstStyle/>
          <a:p>
            <a:pPr algn="ctr"/>
            <a:r>
              <a:rPr lang="en-GB">
                <a:solidFill>
                  <a:srgbClr val="0000FF"/>
                </a:solidFill>
                <a:effectLst>
                  <a:outerShdw blurRad="38100" dist="38100" dir="2700000" algn="tl">
                    <a:srgbClr val="C0C0C0"/>
                  </a:outerShdw>
                </a:effectLst>
              </a:rPr>
              <a:t>Realignment</a:t>
            </a:r>
            <a:r>
              <a:rPr lang="en-GB">
                <a:solidFill>
                  <a:srgbClr val="0000FF"/>
                </a:solidFill>
              </a:rPr>
              <a:t> </a:t>
            </a:r>
            <a:endParaRPr lang="en-US">
              <a:solidFill>
                <a:srgbClr val="0000FF"/>
              </a:solidFill>
            </a:endParaRPr>
          </a:p>
        </p:txBody>
      </p:sp>
      <p:sp>
        <p:nvSpPr>
          <p:cNvPr id="22532" name="Rectangle 9"/>
          <p:cNvSpPr>
            <a:spLocks noChangeArrowheads="1"/>
          </p:cNvSpPr>
          <p:nvPr/>
        </p:nvSpPr>
        <p:spPr bwMode="auto">
          <a:xfrm>
            <a:off x="457200" y="1600200"/>
            <a:ext cx="8229600" cy="4525963"/>
          </a:xfrm>
          <a:prstGeom prst="rect">
            <a:avLst/>
          </a:prstGeom>
          <a:noFill/>
          <a:ln w="9525">
            <a:noFill/>
            <a:miter lim="800000"/>
            <a:headEnd/>
            <a:tailEnd/>
          </a:ln>
        </p:spPr>
        <p:txBody>
          <a:bodyPr/>
          <a:lstStyle/>
          <a:p>
            <a:pPr marL="533400" indent="-533400">
              <a:spcBef>
                <a:spcPct val="20000"/>
              </a:spcBef>
              <a:buFontTx/>
              <a:buChar char="•"/>
            </a:pPr>
            <a:r>
              <a:rPr lang="en-GB" sz="1800"/>
              <a:t>Each volume in the time-series is realigned</a:t>
            </a:r>
          </a:p>
          <a:p>
            <a:pPr marL="914400" lvl="1" indent="-457200">
              <a:spcBef>
                <a:spcPct val="20000"/>
              </a:spcBef>
              <a:buFontTx/>
              <a:buChar char="–"/>
            </a:pPr>
            <a:r>
              <a:rPr lang="en-GB" sz="1800"/>
              <a:t>Using rigid-body registration</a:t>
            </a:r>
          </a:p>
          <a:p>
            <a:pPr marL="1371600" lvl="2" indent="-457200">
              <a:spcBef>
                <a:spcPct val="20000"/>
              </a:spcBef>
              <a:buFontTx/>
              <a:buChar char="•"/>
            </a:pPr>
            <a:r>
              <a:rPr lang="en-GB" sz="1800"/>
              <a:t>Assumes that brain shape doesn’t change</a:t>
            </a:r>
          </a:p>
          <a:p>
            <a:pPr marL="914400" lvl="1" indent="-457200">
              <a:spcBef>
                <a:spcPct val="20000"/>
              </a:spcBef>
              <a:buFontTx/>
              <a:buChar char="–"/>
            </a:pPr>
            <a:r>
              <a:rPr lang="en-GB" sz="1800"/>
              <a:t>Least squares cost function</a:t>
            </a:r>
          </a:p>
          <a:p>
            <a:pPr marL="914400" lvl="1" indent="-457200">
              <a:spcBef>
                <a:spcPct val="20000"/>
              </a:spcBef>
              <a:buFontTx/>
              <a:buChar char="–"/>
            </a:pPr>
            <a:endParaRPr lang="en-GB" sz="1800"/>
          </a:p>
          <a:p>
            <a:pPr marL="914400" lvl="1" indent="-457200">
              <a:spcBef>
                <a:spcPct val="20000"/>
              </a:spcBef>
              <a:buFontTx/>
              <a:buChar char="–"/>
            </a:pPr>
            <a:endParaRPr lang="en-GB" sz="2400"/>
          </a:p>
          <a:p>
            <a:pPr marL="914400" lvl="1" indent="-457200">
              <a:spcBef>
                <a:spcPct val="20000"/>
              </a:spcBef>
            </a:pPr>
            <a:endParaRPr lang="en-GB" sz="2400"/>
          </a:p>
          <a:p>
            <a:pPr marL="533400" indent="-533400">
              <a:spcBef>
                <a:spcPct val="20000"/>
              </a:spcBef>
              <a:buFontTx/>
              <a:buChar char="•"/>
            </a:pPr>
            <a:r>
              <a:rPr lang="en-GB" sz="1800"/>
              <a:t>Realigned images must be resliced for analysis</a:t>
            </a:r>
          </a:p>
          <a:p>
            <a:pPr marL="914400" lvl="1" indent="-457200">
              <a:spcBef>
                <a:spcPct val="20000"/>
              </a:spcBef>
              <a:buFontTx/>
              <a:buChar char="–"/>
            </a:pPr>
            <a:r>
              <a:rPr lang="en-GB" sz="1800"/>
              <a:t>Not necessary if they will be normalised anyway</a:t>
            </a:r>
          </a:p>
          <a:p>
            <a:pPr marL="914400" lvl="1" indent="-457200">
              <a:spcBef>
                <a:spcPct val="20000"/>
              </a:spcBef>
              <a:buFontTx/>
              <a:buChar char="–"/>
            </a:pPr>
            <a:endParaRPr lang="en-GB" sz="18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4" name="Rectangle 6"/>
          <p:cNvSpPr>
            <a:spLocks noChangeArrowheads="1"/>
          </p:cNvSpPr>
          <p:nvPr/>
        </p:nvSpPr>
        <p:spPr bwMode="auto">
          <a:xfrm>
            <a:off x="685800" y="239713"/>
            <a:ext cx="7772400" cy="649287"/>
          </a:xfrm>
          <a:prstGeom prst="rect">
            <a:avLst/>
          </a:prstGeom>
          <a:noFill/>
          <a:ln w="9525">
            <a:noFill/>
            <a:miter lim="800000"/>
            <a:headEnd/>
            <a:tailEnd/>
          </a:ln>
          <a:effectLst/>
        </p:spPr>
        <p:txBody>
          <a:bodyPr anchor="ctr"/>
          <a:lstStyle/>
          <a:p>
            <a:pPr algn="ctr"/>
            <a:r>
              <a:rPr lang="en-GB">
                <a:solidFill>
                  <a:srgbClr val="0000FF"/>
                </a:solidFill>
                <a:effectLst>
                  <a:outerShdw blurRad="38100" dist="38100" dir="2700000" algn="tl">
                    <a:srgbClr val="C0C0C0"/>
                  </a:outerShdw>
                </a:effectLst>
              </a:rPr>
              <a:t>Realignment</a:t>
            </a:r>
            <a:r>
              <a:rPr lang="en-GB">
                <a:solidFill>
                  <a:srgbClr val="0000FF"/>
                </a:solidFill>
              </a:rPr>
              <a:t> </a:t>
            </a:r>
            <a:endParaRPr lang="en-US">
              <a:solidFill>
                <a:srgbClr val="0000FF"/>
              </a:solidFill>
            </a:endParaRPr>
          </a:p>
        </p:txBody>
      </p:sp>
      <p:sp>
        <p:nvSpPr>
          <p:cNvPr id="23557" name="Rectangle 8"/>
          <p:cNvSpPr>
            <a:spLocks noGrp="1" noChangeArrowheads="1"/>
          </p:cNvSpPr>
          <p:nvPr>
            <p:ph type="body" idx="1"/>
          </p:nvPr>
        </p:nvSpPr>
        <p:spPr>
          <a:xfrm>
            <a:off x="290513" y="1484313"/>
            <a:ext cx="9105900" cy="4638675"/>
          </a:xfrm>
          <a:noFill/>
        </p:spPr>
        <p:txBody>
          <a:bodyPr/>
          <a:lstStyle/>
          <a:p>
            <a:pPr eaLnBrk="1" hangingPunct="1">
              <a:buFontTx/>
              <a:buNone/>
            </a:pPr>
            <a:r>
              <a:rPr lang="en-GB" sz="1800"/>
              <a:t>A 3D rigid body transform is defined by:</a:t>
            </a:r>
          </a:p>
          <a:p>
            <a:pPr lvl="1" eaLnBrk="1" hangingPunct="1"/>
            <a:r>
              <a:rPr lang="en-GB" sz="1800"/>
              <a:t>3 translations - in X, Y &amp; Z directions</a:t>
            </a:r>
          </a:p>
          <a:p>
            <a:pPr lvl="1" eaLnBrk="1" hangingPunct="1"/>
            <a:r>
              <a:rPr lang="en-GB" sz="1800"/>
              <a:t>3 rotations - about X, Y &amp; Z axes</a:t>
            </a:r>
          </a:p>
          <a:p>
            <a:pPr eaLnBrk="1" hangingPunct="1">
              <a:buFontTx/>
              <a:buNone/>
            </a:pPr>
            <a:r>
              <a:rPr lang="en-GB" sz="1800"/>
              <a:t>The order of the operations matters</a:t>
            </a:r>
          </a:p>
        </p:txBody>
      </p:sp>
      <p:graphicFrame>
        <p:nvGraphicFramePr>
          <p:cNvPr id="23554" name="Object 2">
            <a:hlinkClick r:id="" action="ppaction://ole?verb=0"/>
          </p:cNvPr>
          <p:cNvGraphicFramePr>
            <a:graphicFrameLocks/>
          </p:cNvGraphicFramePr>
          <p:nvPr/>
        </p:nvGraphicFramePr>
        <p:xfrm>
          <a:off x="268288" y="3789363"/>
          <a:ext cx="8551862" cy="1189037"/>
        </p:xfrm>
        <a:graphic>
          <a:graphicData uri="http://schemas.openxmlformats.org/presentationml/2006/ole">
            <mc:AlternateContent xmlns:mc="http://schemas.openxmlformats.org/markup-compatibility/2006">
              <mc:Choice xmlns:v="urn:schemas-microsoft-com:vml" Requires="v">
                <p:oleObj name="Equation" r:id="rId2" imgW="8153164" imgH="1219011" progId="Equation.3">
                  <p:embed/>
                </p:oleObj>
              </mc:Choice>
              <mc:Fallback>
                <p:oleObj name="Equation" r:id="rId2" imgW="8153164" imgH="1219011" progId="Equation.3">
                  <p:embed/>
                  <p:pic>
                    <p:nvPicPr>
                      <p:cNvPr id="0" name="Picture 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288" y="3789363"/>
                        <a:ext cx="8551862" cy="11890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7" dir="2700000" algn="ctr" rotWithShape="0">
                                <a:schemeClr val="bg2">
                                  <a:alpha val="74997"/>
                                </a:schemeClr>
                              </a:outerShdw>
                            </a:effectLst>
                          </a14:hiddenEffects>
                        </a:ext>
                      </a:extLst>
                    </p:spPr>
                  </p:pic>
                </p:oleObj>
              </mc:Fallback>
            </mc:AlternateContent>
          </a:graphicData>
        </a:graphic>
      </p:graphicFrame>
      <p:sp>
        <p:nvSpPr>
          <p:cNvPr id="23558" name="Text Box 10"/>
          <p:cNvSpPr txBox="1">
            <a:spLocks noChangeArrowheads="1"/>
          </p:cNvSpPr>
          <p:nvPr/>
        </p:nvSpPr>
        <p:spPr bwMode="auto">
          <a:xfrm>
            <a:off x="331788" y="5408613"/>
            <a:ext cx="1428750" cy="366712"/>
          </a:xfrm>
          <a:prstGeom prst="rect">
            <a:avLst/>
          </a:prstGeom>
          <a:noFill/>
          <a:ln w="12700">
            <a:noFill/>
            <a:miter lim="800000"/>
            <a:headEnd/>
            <a:tailEnd/>
          </a:ln>
        </p:spPr>
        <p:txBody>
          <a:bodyPr wrap="none">
            <a:spAutoFit/>
          </a:bodyPr>
          <a:lstStyle/>
          <a:p>
            <a:pPr eaLnBrk="0" hangingPunct="0"/>
            <a:r>
              <a:rPr lang="en-GB" sz="1800"/>
              <a:t>Translations</a:t>
            </a:r>
          </a:p>
        </p:txBody>
      </p:sp>
      <p:sp>
        <p:nvSpPr>
          <p:cNvPr id="23559" name="Text Box 11"/>
          <p:cNvSpPr txBox="1">
            <a:spLocks noChangeArrowheads="1"/>
          </p:cNvSpPr>
          <p:nvPr/>
        </p:nvSpPr>
        <p:spPr bwMode="auto">
          <a:xfrm>
            <a:off x="2625725" y="5229225"/>
            <a:ext cx="1403350" cy="641350"/>
          </a:xfrm>
          <a:prstGeom prst="rect">
            <a:avLst/>
          </a:prstGeom>
          <a:noFill/>
          <a:ln w="12700">
            <a:noFill/>
            <a:miter lim="800000"/>
            <a:headEnd/>
            <a:tailEnd/>
          </a:ln>
        </p:spPr>
        <p:txBody>
          <a:bodyPr wrap="none">
            <a:spAutoFit/>
          </a:bodyPr>
          <a:lstStyle/>
          <a:p>
            <a:pPr algn="ctr" eaLnBrk="0" hangingPunct="0"/>
            <a:r>
              <a:rPr lang="en-GB" sz="1800"/>
              <a:t>Pitch</a:t>
            </a:r>
          </a:p>
          <a:p>
            <a:pPr algn="ctr" eaLnBrk="0" hangingPunct="0"/>
            <a:r>
              <a:rPr lang="en-GB" sz="1800"/>
              <a:t>about x axis</a:t>
            </a:r>
          </a:p>
        </p:txBody>
      </p:sp>
      <p:sp>
        <p:nvSpPr>
          <p:cNvPr id="23560" name="Text Box 12"/>
          <p:cNvSpPr txBox="1">
            <a:spLocks noChangeArrowheads="1"/>
          </p:cNvSpPr>
          <p:nvPr/>
        </p:nvSpPr>
        <p:spPr bwMode="auto">
          <a:xfrm>
            <a:off x="4851400" y="5229225"/>
            <a:ext cx="1403350" cy="641350"/>
          </a:xfrm>
          <a:prstGeom prst="rect">
            <a:avLst/>
          </a:prstGeom>
          <a:noFill/>
          <a:ln w="12700">
            <a:noFill/>
            <a:miter lim="800000"/>
            <a:headEnd/>
            <a:tailEnd/>
          </a:ln>
        </p:spPr>
        <p:txBody>
          <a:bodyPr wrap="none">
            <a:spAutoFit/>
          </a:bodyPr>
          <a:lstStyle/>
          <a:p>
            <a:pPr algn="ctr" eaLnBrk="0" hangingPunct="0"/>
            <a:r>
              <a:rPr lang="en-GB" sz="1800"/>
              <a:t>Roll</a:t>
            </a:r>
          </a:p>
          <a:p>
            <a:pPr algn="ctr" eaLnBrk="0" hangingPunct="0"/>
            <a:r>
              <a:rPr lang="en-GB" sz="1800"/>
              <a:t>about y axis</a:t>
            </a:r>
          </a:p>
        </p:txBody>
      </p:sp>
      <p:sp>
        <p:nvSpPr>
          <p:cNvPr id="23561" name="Text Box 13"/>
          <p:cNvSpPr txBox="1">
            <a:spLocks noChangeArrowheads="1"/>
          </p:cNvSpPr>
          <p:nvPr/>
        </p:nvSpPr>
        <p:spPr bwMode="auto">
          <a:xfrm>
            <a:off x="7096125" y="5229225"/>
            <a:ext cx="1403350" cy="641350"/>
          </a:xfrm>
          <a:prstGeom prst="rect">
            <a:avLst/>
          </a:prstGeom>
          <a:noFill/>
          <a:ln w="12700">
            <a:noFill/>
            <a:miter lim="800000"/>
            <a:headEnd/>
            <a:tailEnd/>
          </a:ln>
        </p:spPr>
        <p:txBody>
          <a:bodyPr wrap="none">
            <a:spAutoFit/>
          </a:bodyPr>
          <a:lstStyle/>
          <a:p>
            <a:pPr algn="ctr" eaLnBrk="0" hangingPunct="0"/>
            <a:r>
              <a:rPr lang="en-GB" sz="1800"/>
              <a:t>Yaw</a:t>
            </a:r>
          </a:p>
          <a:p>
            <a:pPr algn="ctr" eaLnBrk="0" hangingPunct="0"/>
            <a:r>
              <a:rPr lang="en-GB" sz="1800"/>
              <a:t>about z axis</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ChangeArrowheads="1"/>
          </p:cNvSpPr>
          <p:nvPr/>
        </p:nvSpPr>
        <p:spPr bwMode="auto">
          <a:xfrm>
            <a:off x="685800" y="239713"/>
            <a:ext cx="7772400" cy="649287"/>
          </a:xfrm>
          <a:prstGeom prst="rect">
            <a:avLst/>
          </a:prstGeom>
          <a:noFill/>
          <a:ln w="9525">
            <a:noFill/>
            <a:miter lim="800000"/>
            <a:headEnd/>
            <a:tailEnd/>
          </a:ln>
          <a:effectLst/>
        </p:spPr>
        <p:txBody>
          <a:bodyPr anchor="ctr"/>
          <a:lstStyle/>
          <a:p>
            <a:pPr algn="ctr"/>
            <a:r>
              <a:rPr lang="en-GB">
                <a:solidFill>
                  <a:srgbClr val="0000FF"/>
                </a:solidFill>
                <a:effectLst>
                  <a:outerShdw blurRad="38100" dist="38100" dir="2700000" algn="tl">
                    <a:srgbClr val="C0C0C0"/>
                  </a:outerShdw>
                </a:effectLst>
              </a:rPr>
              <a:t>Realignment</a:t>
            </a:r>
            <a:r>
              <a:rPr lang="en-GB">
                <a:solidFill>
                  <a:srgbClr val="0000FF"/>
                </a:solidFill>
              </a:rPr>
              <a:t> </a:t>
            </a:r>
            <a:endParaRPr lang="en-US">
              <a:solidFill>
                <a:srgbClr val="0000FF"/>
              </a:solidFill>
            </a:endParaRPr>
          </a:p>
        </p:txBody>
      </p:sp>
      <p:sp>
        <p:nvSpPr>
          <p:cNvPr id="24580" name="Rectangle 11"/>
          <p:cNvSpPr>
            <a:spLocks noGrp="1" noChangeArrowheads="1"/>
          </p:cNvSpPr>
          <p:nvPr>
            <p:ph type="body" idx="1"/>
          </p:nvPr>
        </p:nvSpPr>
        <p:spPr>
          <a:xfrm>
            <a:off x="684213" y="3644900"/>
            <a:ext cx="7764462" cy="2971800"/>
          </a:xfrm>
          <a:noFill/>
        </p:spPr>
        <p:txBody>
          <a:bodyPr/>
          <a:lstStyle/>
          <a:p>
            <a:pPr eaLnBrk="1" hangingPunct="1"/>
            <a:r>
              <a:rPr lang="en-GB" sz="1800"/>
              <a:t>Minimising mean-squared difference works for intra-modal</a:t>
            </a:r>
          </a:p>
          <a:p>
            <a:pPr eaLnBrk="1" hangingPunct="1">
              <a:buFontTx/>
              <a:buNone/>
            </a:pPr>
            <a:r>
              <a:rPr lang="en-GB" sz="1800"/>
              <a:t>     registration (realignment)</a:t>
            </a:r>
          </a:p>
          <a:p>
            <a:pPr eaLnBrk="1" hangingPunct="1"/>
            <a:endParaRPr lang="en-GB" sz="1800"/>
          </a:p>
          <a:p>
            <a:pPr eaLnBrk="1" hangingPunct="1"/>
            <a:r>
              <a:rPr lang="en-GB" sz="1800"/>
              <a:t>Simple relationship between intensities in one image, versus</a:t>
            </a:r>
          </a:p>
          <a:p>
            <a:pPr eaLnBrk="1" hangingPunct="1">
              <a:buFontTx/>
              <a:buNone/>
            </a:pPr>
            <a:r>
              <a:rPr lang="en-GB" sz="1800"/>
              <a:t>     those in the other</a:t>
            </a:r>
          </a:p>
          <a:p>
            <a:pPr lvl="1" eaLnBrk="1" hangingPunct="1"/>
            <a:r>
              <a:rPr lang="en-GB" sz="1800"/>
              <a:t>Assumes normally distributed differences</a:t>
            </a:r>
          </a:p>
        </p:txBody>
      </p:sp>
      <p:pic>
        <p:nvPicPr>
          <p:cNvPr id="24581" name="Picture 12" descr="EPI_mireg"/>
          <p:cNvPicPr>
            <a:picLocks noChangeAspect="1" noChangeArrowheads="1"/>
          </p:cNvPicPr>
          <p:nvPr/>
        </p:nvPicPr>
        <p:blipFill>
          <a:blip r:embed="rId2"/>
          <a:srcRect/>
          <a:stretch>
            <a:fillRect/>
          </a:stretch>
        </p:blipFill>
        <p:spPr bwMode="auto">
          <a:xfrm>
            <a:off x="4643438" y="1484313"/>
            <a:ext cx="3529012" cy="1624012"/>
          </a:xfrm>
          <a:prstGeom prst="rect">
            <a:avLst/>
          </a:prstGeom>
          <a:noFill/>
          <a:ln w="9525">
            <a:noFill/>
            <a:miter lim="800000"/>
            <a:headEnd/>
            <a:tailEnd/>
          </a:ln>
        </p:spPr>
      </p:pic>
      <p:pic>
        <p:nvPicPr>
          <p:cNvPr id="24582" name="Picture 13" descr="EPI2_mir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84213" y="1484313"/>
            <a:ext cx="3384550" cy="1601787"/>
          </a:xfrm>
          <a:prstGeom prst="rect">
            <a:avLst/>
          </a:prstGeom>
          <a:noFill/>
          <a:ln w="9525">
            <a:noFill/>
            <a:miter lim="800000"/>
            <a:headEnd/>
            <a:tailEnd/>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p:cNvSpPr>
            <a:spLocks noChangeArrowheads="1"/>
          </p:cNvSpPr>
          <p:nvPr/>
        </p:nvSpPr>
        <p:spPr bwMode="auto">
          <a:xfrm>
            <a:off x="685800" y="239713"/>
            <a:ext cx="7772400" cy="649287"/>
          </a:xfrm>
          <a:prstGeom prst="rect">
            <a:avLst/>
          </a:prstGeom>
          <a:noFill/>
          <a:ln w="9525">
            <a:noFill/>
            <a:miter lim="800000"/>
            <a:headEnd/>
            <a:tailEnd/>
          </a:ln>
          <a:effectLst/>
        </p:spPr>
        <p:txBody>
          <a:bodyPr anchor="ctr"/>
          <a:lstStyle/>
          <a:p>
            <a:pPr algn="ctr"/>
            <a:r>
              <a:rPr lang="en-GB">
                <a:solidFill>
                  <a:srgbClr val="0000FF"/>
                </a:solidFill>
                <a:effectLst>
                  <a:outerShdw blurRad="38100" dist="38100" dir="2700000" algn="tl">
                    <a:srgbClr val="C0C0C0"/>
                  </a:outerShdw>
                </a:effectLst>
              </a:rPr>
              <a:t>Realignment</a:t>
            </a:r>
            <a:r>
              <a:rPr lang="en-GB">
                <a:solidFill>
                  <a:srgbClr val="0000FF"/>
                </a:solidFill>
              </a:rPr>
              <a:t> </a:t>
            </a:r>
            <a:endParaRPr lang="en-US">
              <a:solidFill>
                <a:srgbClr val="0000FF"/>
              </a:solidFill>
            </a:endParaRPr>
          </a:p>
        </p:txBody>
      </p:sp>
      <p:pic>
        <p:nvPicPr>
          <p:cNvPr id="25604" name="Picture 4"/>
          <p:cNvPicPr>
            <a:picLocks noChangeAspect="1" noChangeArrowheads="1"/>
          </p:cNvPicPr>
          <p:nvPr/>
        </p:nvPicPr>
        <p:blipFill>
          <a:blip r:embed="rId2"/>
          <a:srcRect/>
          <a:stretch>
            <a:fillRect/>
          </a:stretch>
        </p:blipFill>
        <p:spPr bwMode="auto">
          <a:xfrm>
            <a:off x="1835150" y="1484313"/>
            <a:ext cx="5113338" cy="4338637"/>
          </a:xfrm>
          <a:prstGeom prst="rect">
            <a:avLst/>
          </a:prstGeom>
          <a:noFill/>
          <a:ln w="9525">
            <a:noFill/>
            <a:miter lim="800000"/>
            <a:headEnd/>
            <a:tailEnd/>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3"/>
          <p:cNvSpPr>
            <a:spLocks noChangeArrowheads="1"/>
          </p:cNvSpPr>
          <p:nvPr/>
        </p:nvSpPr>
        <p:spPr bwMode="auto">
          <a:xfrm>
            <a:off x="685800" y="239713"/>
            <a:ext cx="7772400" cy="649287"/>
          </a:xfrm>
          <a:prstGeom prst="rect">
            <a:avLst/>
          </a:prstGeom>
          <a:noFill/>
          <a:ln w="9525">
            <a:noFill/>
            <a:miter lim="800000"/>
            <a:headEnd/>
            <a:tailEnd/>
          </a:ln>
          <a:effectLst/>
        </p:spPr>
        <p:txBody>
          <a:bodyPr anchor="ctr"/>
          <a:lstStyle/>
          <a:p>
            <a:pPr algn="ctr"/>
            <a:r>
              <a:rPr lang="en-GB" dirty="0">
                <a:solidFill>
                  <a:srgbClr val="0000FF"/>
                </a:solidFill>
                <a:effectLst>
                  <a:outerShdw blurRad="38100" dist="38100" dir="2700000" algn="tl">
                    <a:srgbClr val="C0C0C0"/>
                  </a:outerShdw>
                </a:effectLst>
              </a:rPr>
              <a:t>Slice-time-correction</a:t>
            </a:r>
            <a:endParaRPr lang="en-US" dirty="0">
              <a:solidFill>
                <a:srgbClr val="0000FF"/>
              </a:solidFill>
            </a:endParaRPr>
          </a:p>
        </p:txBody>
      </p:sp>
      <p:sp>
        <p:nvSpPr>
          <p:cNvPr id="26628" name="Rectangle 8"/>
          <p:cNvSpPr>
            <a:spLocks noGrp="1" noChangeArrowheads="1"/>
          </p:cNvSpPr>
          <p:nvPr>
            <p:ph type="body" idx="1"/>
          </p:nvPr>
        </p:nvSpPr>
        <p:spPr>
          <a:xfrm>
            <a:off x="539750" y="1371600"/>
            <a:ext cx="8088313" cy="4876800"/>
          </a:xfrm>
          <a:noFill/>
        </p:spPr>
        <p:txBody>
          <a:bodyPr/>
          <a:lstStyle/>
          <a:p>
            <a:pPr eaLnBrk="1" hangingPunct="1">
              <a:lnSpc>
                <a:spcPct val="90000"/>
              </a:lnSpc>
            </a:pPr>
            <a:r>
              <a:rPr lang="en-GB" sz="1800"/>
              <a:t>Re-sampling can introduce interpolation errors especially </a:t>
            </a:r>
          </a:p>
          <a:p>
            <a:pPr eaLnBrk="1" hangingPunct="1">
              <a:lnSpc>
                <a:spcPct val="90000"/>
              </a:lnSpc>
              <a:buFontTx/>
              <a:buNone/>
            </a:pPr>
            <a:r>
              <a:rPr lang="en-GB" sz="1800"/>
              <a:t>     tri-linear interpolation</a:t>
            </a:r>
          </a:p>
          <a:p>
            <a:pPr eaLnBrk="1" hangingPunct="1">
              <a:lnSpc>
                <a:spcPct val="90000"/>
              </a:lnSpc>
            </a:pPr>
            <a:endParaRPr lang="en-GB" sz="1800"/>
          </a:p>
          <a:p>
            <a:pPr eaLnBrk="1" hangingPunct="1">
              <a:lnSpc>
                <a:spcPct val="90000"/>
              </a:lnSpc>
            </a:pPr>
            <a:r>
              <a:rPr lang="en-GB" sz="1800"/>
              <a:t>Slices are not acquired simultaneously rapid movements not</a:t>
            </a:r>
          </a:p>
          <a:p>
            <a:pPr eaLnBrk="1" hangingPunct="1">
              <a:lnSpc>
                <a:spcPct val="90000"/>
              </a:lnSpc>
              <a:buFontTx/>
              <a:buNone/>
            </a:pPr>
            <a:r>
              <a:rPr lang="en-GB" sz="1800"/>
              <a:t>     accounted for by rigid body model</a:t>
            </a:r>
          </a:p>
          <a:p>
            <a:pPr eaLnBrk="1" hangingPunct="1">
              <a:lnSpc>
                <a:spcPct val="90000"/>
              </a:lnSpc>
            </a:pPr>
            <a:endParaRPr lang="en-GB" sz="1800"/>
          </a:p>
          <a:p>
            <a:pPr eaLnBrk="1" hangingPunct="1">
              <a:lnSpc>
                <a:spcPct val="90000"/>
              </a:lnSpc>
            </a:pPr>
            <a:r>
              <a:rPr lang="en-GB" sz="1800"/>
              <a:t>Image artefacts may not move according to a rigid body model</a:t>
            </a:r>
          </a:p>
          <a:p>
            <a:pPr lvl="1" eaLnBrk="1" hangingPunct="1">
              <a:lnSpc>
                <a:spcPct val="90000"/>
              </a:lnSpc>
            </a:pPr>
            <a:r>
              <a:rPr lang="en-GB" sz="1800"/>
              <a:t>image distortion</a:t>
            </a:r>
          </a:p>
          <a:p>
            <a:pPr lvl="1" eaLnBrk="1" hangingPunct="1">
              <a:lnSpc>
                <a:spcPct val="90000"/>
              </a:lnSpc>
            </a:pPr>
            <a:r>
              <a:rPr lang="en-GB" sz="1800"/>
              <a:t>image dropout</a:t>
            </a:r>
          </a:p>
          <a:p>
            <a:pPr lvl="1" eaLnBrk="1" hangingPunct="1">
              <a:lnSpc>
                <a:spcPct val="90000"/>
              </a:lnSpc>
            </a:pPr>
            <a:r>
              <a:rPr lang="en-GB" sz="1800"/>
              <a:t>Nyquist ghost</a:t>
            </a:r>
          </a:p>
          <a:p>
            <a:pPr eaLnBrk="1" hangingPunct="1">
              <a:lnSpc>
                <a:spcPct val="90000"/>
              </a:lnSpc>
            </a:pPr>
            <a:endParaRPr lang="en-GB" sz="1800"/>
          </a:p>
          <a:p>
            <a:pPr eaLnBrk="1" hangingPunct="1">
              <a:lnSpc>
                <a:spcPct val="90000"/>
              </a:lnSpc>
            </a:pPr>
            <a:r>
              <a:rPr lang="en-GB" sz="1800"/>
              <a:t>Functions of the estimated motion parameters can be modelled </a:t>
            </a:r>
          </a:p>
          <a:p>
            <a:pPr eaLnBrk="1" hangingPunct="1">
              <a:lnSpc>
                <a:spcPct val="90000"/>
              </a:lnSpc>
              <a:buFontTx/>
              <a:buNone/>
            </a:pPr>
            <a:r>
              <a:rPr lang="en-GB" sz="1800"/>
              <a:t>     as confounds in subsequent analyses</a:t>
            </a:r>
          </a:p>
        </p:txBody>
      </p:sp>
      <p:pic>
        <p:nvPicPr>
          <p:cNvPr id="2" name="Bild 1"/>
          <p:cNvPicPr>
            <a:picLocks noChangeAspect="1"/>
          </p:cNvPicPr>
          <p:nvPr/>
        </p:nvPicPr>
        <p:blipFill>
          <a:blip r:embed="rId2"/>
          <a:stretch>
            <a:fillRect/>
          </a:stretch>
        </p:blipFill>
        <p:spPr>
          <a:xfrm>
            <a:off x="581108" y="1700808"/>
            <a:ext cx="7908759" cy="469305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ChangeArrowheads="1"/>
          </p:cNvSpPr>
          <p:nvPr/>
        </p:nvSpPr>
        <p:spPr bwMode="auto">
          <a:xfrm>
            <a:off x="685800" y="239713"/>
            <a:ext cx="7772400" cy="649287"/>
          </a:xfrm>
          <a:prstGeom prst="rect">
            <a:avLst/>
          </a:prstGeom>
          <a:noFill/>
          <a:ln w="9525">
            <a:noFill/>
            <a:miter lim="800000"/>
            <a:headEnd/>
            <a:tailEnd/>
          </a:ln>
          <a:effectLst/>
        </p:spPr>
        <p:txBody>
          <a:bodyPr anchor="ctr"/>
          <a:lstStyle/>
          <a:p>
            <a:pPr algn="ctr"/>
            <a:r>
              <a:rPr lang="en-GB">
                <a:solidFill>
                  <a:srgbClr val="0000FF"/>
                </a:solidFill>
                <a:effectLst>
                  <a:outerShdw blurRad="38100" dist="38100" dir="2700000" algn="tl">
                    <a:srgbClr val="C0C0C0"/>
                  </a:outerShdw>
                </a:effectLst>
              </a:rPr>
              <a:t>Normalization</a:t>
            </a:r>
            <a:r>
              <a:rPr lang="en-GB">
                <a:solidFill>
                  <a:srgbClr val="0000FF"/>
                </a:solidFill>
              </a:rPr>
              <a:t> </a:t>
            </a:r>
            <a:endParaRPr lang="en-US">
              <a:solidFill>
                <a:srgbClr val="0000FF"/>
              </a:solidFill>
            </a:endParaRPr>
          </a:p>
        </p:txBody>
      </p:sp>
      <p:sp>
        <p:nvSpPr>
          <p:cNvPr id="27652" name="Rectangle 13"/>
          <p:cNvSpPr>
            <a:spLocks noChangeArrowheads="1"/>
          </p:cNvSpPr>
          <p:nvPr/>
        </p:nvSpPr>
        <p:spPr bwMode="auto">
          <a:xfrm>
            <a:off x="828675" y="1917700"/>
            <a:ext cx="7775575" cy="2563813"/>
          </a:xfrm>
          <a:prstGeom prst="rect">
            <a:avLst/>
          </a:prstGeom>
          <a:noFill/>
          <a:ln w="9525">
            <a:noFill/>
            <a:miter lim="800000"/>
            <a:headEnd/>
            <a:tailEnd/>
          </a:ln>
        </p:spPr>
        <p:txBody>
          <a:bodyPr>
            <a:spAutoFit/>
          </a:bodyPr>
          <a:lstStyle/>
          <a:p>
            <a:pPr>
              <a:buFontTx/>
              <a:buChar char="•"/>
            </a:pPr>
            <a:r>
              <a:rPr lang="en-GB" sz="1800"/>
              <a:t>     Inter-subject averaging</a:t>
            </a:r>
          </a:p>
          <a:p>
            <a:pPr lvl="1"/>
            <a:endParaRPr lang="en-GB" sz="1800"/>
          </a:p>
          <a:p>
            <a:pPr lvl="1"/>
            <a:r>
              <a:rPr lang="en-GB" sz="1800"/>
              <a:t> Increase sensitivity with more subjects</a:t>
            </a:r>
          </a:p>
          <a:p>
            <a:pPr lvl="1"/>
            <a:r>
              <a:rPr lang="en-GB" sz="1800"/>
              <a:t>   Fixed-effects analysis</a:t>
            </a:r>
          </a:p>
          <a:p>
            <a:pPr lvl="1"/>
            <a:r>
              <a:rPr lang="en-GB" sz="1800"/>
              <a:t>Extrapolate findings to the population as a whole </a:t>
            </a:r>
          </a:p>
          <a:p>
            <a:pPr lvl="1"/>
            <a:r>
              <a:rPr lang="en-GB" sz="1800"/>
              <a:t>   Mixed-effects analysis</a:t>
            </a:r>
          </a:p>
          <a:p>
            <a:pPr lvl="2">
              <a:buFontTx/>
              <a:buChar char="•"/>
            </a:pPr>
            <a:endParaRPr lang="en-GB" sz="1800"/>
          </a:p>
          <a:p>
            <a:pPr>
              <a:buFontTx/>
              <a:buChar char="•"/>
            </a:pPr>
            <a:r>
              <a:rPr lang="en-GB" sz="1800"/>
              <a:t>    Make results from different studies comparable  by aligning them to  </a:t>
            </a:r>
          </a:p>
          <a:p>
            <a:r>
              <a:rPr lang="en-GB" sz="1800"/>
              <a:t>     standard space e.g. using the MNI template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br>
              <a:rPr lang="en-US" sz="3200">
                <a:solidFill>
                  <a:srgbClr val="0000FF"/>
                </a:solidFill>
                <a:latin typeface="Trebuchet MS" pitchFamily="34" charset="0"/>
              </a:rPr>
            </a:br>
            <a:r>
              <a:rPr lang="en-US" sz="3200">
                <a:solidFill>
                  <a:srgbClr val="0000FF"/>
                </a:solidFill>
                <a:latin typeface="Trebuchet MS" pitchFamily="34" charset="0"/>
              </a:rPr>
              <a:t>Radiofrequency coils</a:t>
            </a:r>
            <a:br>
              <a:rPr lang="en-US" sz="3200">
                <a:solidFill>
                  <a:srgbClr val="0000FF"/>
                </a:solidFill>
                <a:latin typeface="Trebuchet MS" pitchFamily="34" charset="0"/>
              </a:rPr>
            </a:br>
            <a:endParaRPr lang="en-US" sz="3200">
              <a:solidFill>
                <a:srgbClr val="0000FF"/>
              </a:solidFill>
              <a:latin typeface="Trebuchet MS" pitchFamily="34" charset="0"/>
            </a:endParaRPr>
          </a:p>
        </p:txBody>
      </p:sp>
      <p:sp>
        <p:nvSpPr>
          <p:cNvPr id="18435" name="Text Box 5"/>
          <p:cNvSpPr txBox="1">
            <a:spLocks noChangeArrowheads="1"/>
          </p:cNvSpPr>
          <p:nvPr/>
        </p:nvSpPr>
        <p:spPr bwMode="auto">
          <a:xfrm>
            <a:off x="358775" y="3249613"/>
            <a:ext cx="7705725" cy="2838450"/>
          </a:xfrm>
          <a:prstGeom prst="rect">
            <a:avLst/>
          </a:prstGeom>
          <a:noFill/>
          <a:ln w="9525">
            <a:noFill/>
            <a:miter lim="800000"/>
            <a:headEnd/>
            <a:tailEnd/>
          </a:ln>
        </p:spPr>
        <p:txBody>
          <a:bodyPr>
            <a:spAutoFit/>
          </a:bodyPr>
          <a:lstStyle/>
          <a:p>
            <a:pPr>
              <a:buFontTx/>
              <a:buChar char="•"/>
            </a:pPr>
            <a:r>
              <a:rPr lang="de-DE">
                <a:latin typeface="Trebuchet MS" pitchFamily="34" charset="0"/>
              </a:rPr>
              <a:t>   </a:t>
            </a:r>
            <a:r>
              <a:rPr lang="en-US">
                <a:latin typeface="Trebuchet MS" pitchFamily="34" charset="0"/>
              </a:rPr>
              <a:t>Defined by function:</a:t>
            </a:r>
          </a:p>
          <a:p>
            <a:r>
              <a:rPr lang="en-US">
                <a:latin typeface="Trebuchet MS" pitchFamily="34" charset="0"/>
              </a:rPr>
              <a:t>     - Transmit/receive coil </a:t>
            </a:r>
          </a:p>
          <a:p>
            <a:r>
              <a:rPr lang="en-US">
                <a:latin typeface="Trebuchet MS" pitchFamily="34" charset="0"/>
              </a:rPr>
              <a:t>     - Transmit only coil</a:t>
            </a:r>
          </a:p>
          <a:p>
            <a:r>
              <a:rPr lang="en-US">
                <a:latin typeface="Trebuchet MS" pitchFamily="34" charset="0"/>
              </a:rPr>
              <a:t>     - Receive only coil</a:t>
            </a:r>
          </a:p>
          <a:p>
            <a:endParaRPr lang="en-US">
              <a:latin typeface="Trebuchet MS" pitchFamily="34" charset="0"/>
            </a:endParaRPr>
          </a:p>
          <a:p>
            <a:pPr>
              <a:buFontTx/>
              <a:buChar char="•"/>
            </a:pPr>
            <a:endParaRPr lang="en-US">
              <a:latin typeface="Trebuchet MS" pitchFamily="34" charset="0"/>
            </a:endParaRPr>
          </a:p>
          <a:p>
            <a:pPr>
              <a:buFontTx/>
              <a:buChar char="•"/>
            </a:pPr>
            <a:r>
              <a:rPr lang="en-US">
                <a:latin typeface="Trebuchet MS" pitchFamily="34" charset="0"/>
              </a:rPr>
              <a:t>   Defined by geometry</a:t>
            </a:r>
          </a:p>
          <a:p>
            <a:r>
              <a:rPr lang="en-US">
                <a:latin typeface="Trebuchet MS" pitchFamily="34" charset="0"/>
              </a:rPr>
              <a:t>     - Surface coil (High sensitivity but limited coverage)</a:t>
            </a:r>
          </a:p>
          <a:p>
            <a:r>
              <a:rPr lang="en-US">
                <a:latin typeface="Trebuchet MS" pitchFamily="34" charset="0"/>
              </a:rPr>
              <a:t>     - Volume coil (low sensitivity but uniform coverage)</a:t>
            </a:r>
          </a:p>
          <a:p>
            <a:r>
              <a:rPr lang="en-US">
                <a:latin typeface="Trebuchet MS" pitchFamily="34" charset="0"/>
              </a:rPr>
              <a:t>     - Phased-array coil (High sensitivity, near-uniform coverage)</a:t>
            </a:r>
          </a:p>
        </p:txBody>
      </p:sp>
      <p:pic>
        <p:nvPicPr>
          <p:cNvPr id="18436" name="Picture 9" descr="bild"/>
          <p:cNvPicPr>
            <a:picLocks noChangeAspect="1" noChangeArrowheads="1"/>
          </p:cNvPicPr>
          <p:nvPr/>
        </p:nvPicPr>
        <p:blipFill>
          <a:blip r:embed="rId2"/>
          <a:srcRect/>
          <a:stretch>
            <a:fillRect/>
          </a:stretch>
        </p:blipFill>
        <p:spPr bwMode="auto">
          <a:xfrm>
            <a:off x="3708400" y="1304925"/>
            <a:ext cx="5075238" cy="3395663"/>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p:cNvSpPr>
            <a:spLocks noChangeArrowheads="1"/>
          </p:cNvSpPr>
          <p:nvPr/>
        </p:nvSpPr>
        <p:spPr bwMode="auto">
          <a:xfrm>
            <a:off x="685800" y="239713"/>
            <a:ext cx="7772400" cy="649287"/>
          </a:xfrm>
          <a:prstGeom prst="rect">
            <a:avLst/>
          </a:prstGeom>
          <a:noFill/>
          <a:ln w="9525">
            <a:noFill/>
            <a:miter lim="800000"/>
            <a:headEnd/>
            <a:tailEnd/>
          </a:ln>
          <a:effectLst/>
        </p:spPr>
        <p:txBody>
          <a:bodyPr anchor="ctr"/>
          <a:lstStyle/>
          <a:p>
            <a:pPr algn="ctr"/>
            <a:r>
              <a:rPr lang="en-GB">
                <a:solidFill>
                  <a:srgbClr val="0000FF"/>
                </a:solidFill>
                <a:effectLst>
                  <a:outerShdw blurRad="38100" dist="38100" dir="2700000" algn="tl">
                    <a:srgbClr val="C0C0C0"/>
                  </a:outerShdw>
                </a:effectLst>
              </a:rPr>
              <a:t>Normalization</a:t>
            </a:r>
            <a:r>
              <a:rPr lang="en-GB">
                <a:solidFill>
                  <a:srgbClr val="0000FF"/>
                </a:solidFill>
              </a:rPr>
              <a:t> </a:t>
            </a:r>
            <a:endParaRPr lang="en-US">
              <a:solidFill>
                <a:srgbClr val="0000FF"/>
              </a:solidFill>
            </a:endParaRPr>
          </a:p>
        </p:txBody>
      </p:sp>
      <p:pic>
        <p:nvPicPr>
          <p:cNvPr id="28676" name="Picture 4" descr="canonical"/>
          <p:cNvPicPr>
            <a:picLocks noChangeAspect="1" noChangeArrowheads="1"/>
          </p:cNvPicPr>
          <p:nvPr/>
        </p:nvPicPr>
        <p:blipFill>
          <a:blip r:embed="rId2"/>
          <a:srcRect/>
          <a:stretch>
            <a:fillRect/>
          </a:stretch>
        </p:blipFill>
        <p:spPr bwMode="auto">
          <a:xfrm>
            <a:off x="468313" y="2063750"/>
            <a:ext cx="4038600" cy="3228975"/>
          </a:xfrm>
          <a:prstGeom prst="rect">
            <a:avLst/>
          </a:prstGeom>
          <a:noFill/>
          <a:ln w="57150" cmpd="thickThin">
            <a:solidFill>
              <a:srgbClr val="C1CEFF"/>
            </a:solidFill>
            <a:miter lim="800000"/>
            <a:headEnd/>
            <a:tailEnd/>
          </a:ln>
        </p:spPr>
      </p:pic>
      <p:sp>
        <p:nvSpPr>
          <p:cNvPr id="28677" name="Text Box 5"/>
          <p:cNvSpPr txBox="1">
            <a:spLocks noChangeArrowheads="1"/>
          </p:cNvSpPr>
          <p:nvPr/>
        </p:nvSpPr>
        <p:spPr bwMode="auto">
          <a:xfrm>
            <a:off x="2124075" y="3068638"/>
            <a:ext cx="650875" cy="396875"/>
          </a:xfrm>
          <a:prstGeom prst="rect">
            <a:avLst/>
          </a:prstGeom>
          <a:noFill/>
          <a:ln w="12700">
            <a:noFill/>
            <a:miter lim="800000"/>
            <a:headEnd/>
            <a:tailEnd/>
          </a:ln>
        </p:spPr>
        <p:txBody>
          <a:bodyPr wrap="none">
            <a:spAutoFit/>
          </a:bodyPr>
          <a:lstStyle/>
          <a:p>
            <a:pPr algn="ctr" eaLnBrk="0" hangingPunct="0"/>
            <a:r>
              <a:rPr lang="en-GB" sz="2000">
                <a:solidFill>
                  <a:srgbClr val="FAFD00"/>
                </a:solidFill>
                <a:latin typeface="Comic Sans MS" pitchFamily="66" charset="0"/>
              </a:rPr>
              <a:t>305</a:t>
            </a:r>
          </a:p>
        </p:txBody>
      </p:sp>
      <p:sp>
        <p:nvSpPr>
          <p:cNvPr id="28678" name="Text Box 6"/>
          <p:cNvSpPr txBox="1">
            <a:spLocks noChangeArrowheads="1"/>
          </p:cNvSpPr>
          <p:nvPr/>
        </p:nvSpPr>
        <p:spPr bwMode="auto">
          <a:xfrm>
            <a:off x="919163" y="3068638"/>
            <a:ext cx="471487" cy="396875"/>
          </a:xfrm>
          <a:prstGeom prst="rect">
            <a:avLst/>
          </a:prstGeom>
          <a:noFill/>
          <a:ln w="12700">
            <a:noFill/>
            <a:miter lim="800000"/>
            <a:headEnd/>
            <a:tailEnd/>
          </a:ln>
        </p:spPr>
        <p:txBody>
          <a:bodyPr wrap="none">
            <a:spAutoFit/>
          </a:bodyPr>
          <a:lstStyle/>
          <a:p>
            <a:pPr algn="ctr" eaLnBrk="0" hangingPunct="0"/>
            <a:r>
              <a:rPr lang="en-GB" sz="2000">
                <a:solidFill>
                  <a:srgbClr val="FAFD00"/>
                </a:solidFill>
                <a:latin typeface="Comic Sans MS" pitchFamily="66" charset="0"/>
              </a:rPr>
              <a:t>T1</a:t>
            </a:r>
            <a:endParaRPr lang="en-GB" sz="2000">
              <a:solidFill>
                <a:schemeClr val="bg2"/>
              </a:solidFill>
              <a:latin typeface="Comic Sans MS" pitchFamily="66" charset="0"/>
            </a:endParaRPr>
          </a:p>
        </p:txBody>
      </p:sp>
      <p:sp>
        <p:nvSpPr>
          <p:cNvPr id="28679" name="Text Box 7"/>
          <p:cNvSpPr txBox="1">
            <a:spLocks noChangeArrowheads="1"/>
          </p:cNvSpPr>
          <p:nvPr/>
        </p:nvSpPr>
        <p:spPr bwMode="auto">
          <a:xfrm>
            <a:off x="904875" y="4668838"/>
            <a:ext cx="498475" cy="396875"/>
          </a:xfrm>
          <a:prstGeom prst="rect">
            <a:avLst/>
          </a:prstGeom>
          <a:noFill/>
          <a:ln w="12700">
            <a:noFill/>
            <a:miter lim="800000"/>
            <a:headEnd/>
            <a:tailEnd/>
          </a:ln>
        </p:spPr>
        <p:txBody>
          <a:bodyPr wrap="none">
            <a:spAutoFit/>
          </a:bodyPr>
          <a:lstStyle/>
          <a:p>
            <a:pPr algn="ctr" eaLnBrk="0" hangingPunct="0"/>
            <a:r>
              <a:rPr lang="en-GB" sz="2000">
                <a:solidFill>
                  <a:srgbClr val="FAFD00"/>
                </a:solidFill>
                <a:latin typeface="Comic Sans MS" pitchFamily="66" charset="0"/>
              </a:rPr>
              <a:t>PD</a:t>
            </a:r>
            <a:endParaRPr lang="en-GB" sz="2000">
              <a:solidFill>
                <a:schemeClr val="bg2"/>
              </a:solidFill>
              <a:latin typeface="Comic Sans MS" pitchFamily="66" charset="0"/>
            </a:endParaRPr>
          </a:p>
        </p:txBody>
      </p:sp>
      <p:sp>
        <p:nvSpPr>
          <p:cNvPr id="28680" name="Text Box 8"/>
          <p:cNvSpPr txBox="1">
            <a:spLocks noChangeArrowheads="1"/>
          </p:cNvSpPr>
          <p:nvPr/>
        </p:nvSpPr>
        <p:spPr bwMode="auto">
          <a:xfrm>
            <a:off x="2198688" y="4654550"/>
            <a:ext cx="512762" cy="396875"/>
          </a:xfrm>
          <a:prstGeom prst="rect">
            <a:avLst/>
          </a:prstGeom>
          <a:noFill/>
          <a:ln w="12700">
            <a:noFill/>
            <a:miter lim="800000"/>
            <a:headEnd/>
            <a:tailEnd/>
          </a:ln>
        </p:spPr>
        <p:txBody>
          <a:bodyPr wrap="none">
            <a:spAutoFit/>
          </a:bodyPr>
          <a:lstStyle/>
          <a:p>
            <a:pPr algn="ctr" eaLnBrk="0" hangingPunct="0"/>
            <a:r>
              <a:rPr lang="en-GB" sz="2000">
                <a:solidFill>
                  <a:srgbClr val="FAFD00"/>
                </a:solidFill>
                <a:latin typeface="Comic Sans MS" pitchFamily="66" charset="0"/>
              </a:rPr>
              <a:t>T2</a:t>
            </a:r>
            <a:endParaRPr lang="en-GB" sz="2000">
              <a:solidFill>
                <a:schemeClr val="bg2"/>
              </a:solidFill>
              <a:latin typeface="Comic Sans MS" pitchFamily="66" charset="0"/>
            </a:endParaRPr>
          </a:p>
        </p:txBody>
      </p:sp>
      <p:sp>
        <p:nvSpPr>
          <p:cNvPr id="28681" name="Text Box 9"/>
          <p:cNvSpPr txBox="1">
            <a:spLocks noChangeArrowheads="1"/>
          </p:cNvSpPr>
          <p:nvPr/>
        </p:nvSpPr>
        <p:spPr bwMode="auto">
          <a:xfrm>
            <a:off x="3554413" y="4668838"/>
            <a:ext cx="536575" cy="396875"/>
          </a:xfrm>
          <a:prstGeom prst="rect">
            <a:avLst/>
          </a:prstGeom>
          <a:noFill/>
          <a:ln w="12700">
            <a:noFill/>
            <a:miter lim="800000"/>
            <a:headEnd/>
            <a:tailEnd/>
          </a:ln>
        </p:spPr>
        <p:txBody>
          <a:bodyPr wrap="none">
            <a:spAutoFit/>
          </a:bodyPr>
          <a:lstStyle/>
          <a:p>
            <a:pPr algn="ctr" eaLnBrk="0" hangingPunct="0"/>
            <a:r>
              <a:rPr lang="en-GB" sz="2000">
                <a:solidFill>
                  <a:srgbClr val="FAFD00"/>
                </a:solidFill>
                <a:latin typeface="Comic Sans MS" pitchFamily="66" charset="0"/>
              </a:rPr>
              <a:t>SS</a:t>
            </a:r>
            <a:endParaRPr lang="en-GB" sz="2000">
              <a:solidFill>
                <a:schemeClr val="bg2"/>
              </a:solidFill>
              <a:latin typeface="Comic Sans MS" pitchFamily="66" charset="0"/>
            </a:endParaRPr>
          </a:p>
        </p:txBody>
      </p:sp>
      <p:sp>
        <p:nvSpPr>
          <p:cNvPr id="28682" name="Text Box 10"/>
          <p:cNvSpPr txBox="1">
            <a:spLocks noChangeArrowheads="1"/>
          </p:cNvSpPr>
          <p:nvPr/>
        </p:nvSpPr>
        <p:spPr bwMode="auto">
          <a:xfrm>
            <a:off x="601663" y="5492750"/>
            <a:ext cx="3549650" cy="366713"/>
          </a:xfrm>
          <a:prstGeom prst="rect">
            <a:avLst/>
          </a:prstGeom>
          <a:noFill/>
          <a:ln w="12700">
            <a:noFill/>
            <a:miter lim="800000"/>
            <a:headEnd/>
            <a:tailEnd/>
          </a:ln>
        </p:spPr>
        <p:txBody>
          <a:bodyPr wrap="none">
            <a:spAutoFit/>
          </a:bodyPr>
          <a:lstStyle/>
          <a:p>
            <a:pPr algn="ctr" eaLnBrk="0" hangingPunct="0"/>
            <a:r>
              <a:rPr lang="en-GB" sz="1800"/>
              <a:t>“Canonical” images in MNI space</a:t>
            </a:r>
          </a:p>
        </p:txBody>
      </p:sp>
      <p:pic>
        <p:nvPicPr>
          <p:cNvPr id="28683" name="Picture 11"/>
          <p:cNvPicPr>
            <a:picLocks noChangeAspect="1" noChangeArrowheads="1"/>
          </p:cNvPicPr>
          <p:nvPr/>
        </p:nvPicPr>
        <p:blipFill>
          <a:blip r:embed="rId3"/>
          <a:srcRect/>
          <a:stretch>
            <a:fillRect/>
          </a:stretch>
        </p:blipFill>
        <p:spPr bwMode="auto">
          <a:xfrm>
            <a:off x="4787900" y="2060575"/>
            <a:ext cx="4140200" cy="1743075"/>
          </a:xfrm>
          <a:prstGeom prst="rect">
            <a:avLst/>
          </a:prstGeom>
          <a:noFill/>
          <a:ln w="9525">
            <a:noFill/>
            <a:miter lim="800000"/>
            <a:headEnd/>
            <a:tailEnd/>
          </a:ln>
        </p:spPr>
      </p:pic>
      <p:sp>
        <p:nvSpPr>
          <p:cNvPr id="28684" name="Text Box 12"/>
          <p:cNvSpPr txBox="1">
            <a:spLocks noChangeArrowheads="1"/>
          </p:cNvSpPr>
          <p:nvPr/>
        </p:nvSpPr>
        <p:spPr bwMode="auto">
          <a:xfrm>
            <a:off x="5000625" y="4397375"/>
            <a:ext cx="2800350" cy="1190625"/>
          </a:xfrm>
          <a:prstGeom prst="rect">
            <a:avLst/>
          </a:prstGeom>
          <a:noFill/>
          <a:ln w="9525">
            <a:noFill/>
            <a:miter lim="800000"/>
            <a:headEnd/>
            <a:tailEnd/>
          </a:ln>
        </p:spPr>
        <p:txBody>
          <a:bodyPr wrap="none">
            <a:spAutoFit/>
          </a:bodyPr>
          <a:lstStyle/>
          <a:p>
            <a:r>
              <a:rPr lang="en-US" sz="1800"/>
              <a:t>The Talairach atlas is not </a:t>
            </a:r>
          </a:p>
          <a:p>
            <a:r>
              <a:rPr lang="en-US" sz="1800"/>
              <a:t>exactly accurate for inter-</a:t>
            </a:r>
          </a:p>
          <a:p>
            <a:r>
              <a:rPr lang="en-US" sz="1800"/>
              <a:t>preting coordinates from </a:t>
            </a:r>
          </a:p>
          <a:p>
            <a:r>
              <a:rPr lang="en-US" sz="1800"/>
              <a:t>SPM analyses </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5"/>
          <p:cNvSpPr>
            <a:spLocks noChangeArrowheads="1"/>
          </p:cNvSpPr>
          <p:nvPr/>
        </p:nvSpPr>
        <p:spPr bwMode="auto">
          <a:xfrm>
            <a:off x="685800" y="239713"/>
            <a:ext cx="7772400" cy="649287"/>
          </a:xfrm>
          <a:prstGeom prst="rect">
            <a:avLst/>
          </a:prstGeom>
          <a:noFill/>
          <a:ln w="9525">
            <a:noFill/>
            <a:miter lim="800000"/>
            <a:headEnd/>
            <a:tailEnd/>
          </a:ln>
          <a:effectLst/>
        </p:spPr>
        <p:txBody>
          <a:bodyPr anchor="ctr"/>
          <a:lstStyle/>
          <a:p>
            <a:pPr algn="ctr"/>
            <a:r>
              <a:rPr lang="en-GB">
                <a:solidFill>
                  <a:srgbClr val="0000FF"/>
                </a:solidFill>
                <a:effectLst>
                  <a:outerShdw blurRad="38100" dist="38100" dir="2700000" algn="tl">
                    <a:srgbClr val="C0C0C0"/>
                  </a:outerShdw>
                </a:effectLst>
              </a:rPr>
              <a:t>Normalization</a:t>
            </a:r>
            <a:endParaRPr lang="en-US">
              <a:solidFill>
                <a:srgbClr val="0000FF"/>
              </a:solidFill>
            </a:endParaRPr>
          </a:p>
        </p:txBody>
      </p:sp>
      <p:sp>
        <p:nvSpPr>
          <p:cNvPr id="29700" name="Rectangle 6"/>
          <p:cNvSpPr>
            <a:spLocks noChangeArrowheads="1"/>
          </p:cNvSpPr>
          <p:nvPr/>
        </p:nvSpPr>
        <p:spPr bwMode="auto">
          <a:xfrm flipH="1">
            <a:off x="4427538" y="5876925"/>
            <a:ext cx="4648200" cy="457200"/>
          </a:xfrm>
          <a:prstGeom prst="rect">
            <a:avLst/>
          </a:prstGeom>
          <a:noFill/>
          <a:ln w="57150" cmpd="thickThin">
            <a:noFill/>
            <a:miter lim="800000"/>
            <a:headEnd/>
            <a:tailEnd/>
          </a:ln>
        </p:spPr>
        <p:txBody>
          <a:bodyPr lIns="90488" tIns="44450" rIns="90488" bIns="44450" anchor="ctr"/>
          <a:lstStyle/>
          <a:p>
            <a:pPr algn="ctr" eaLnBrk="0" hangingPunct="0"/>
            <a:r>
              <a:rPr lang="en-GB" sz="1800"/>
              <a:t>Non-linear registration</a:t>
            </a:r>
          </a:p>
        </p:txBody>
      </p:sp>
      <p:pic>
        <p:nvPicPr>
          <p:cNvPr id="29701" name="Picture 7" descr="6affine"/>
          <p:cNvPicPr>
            <a:picLocks noChangeAspect="1" noChangeArrowheads="1"/>
          </p:cNvPicPr>
          <p:nvPr/>
        </p:nvPicPr>
        <p:blipFill>
          <a:blip r:embed="rId2"/>
          <a:srcRect/>
          <a:stretch>
            <a:fillRect/>
          </a:stretch>
        </p:blipFill>
        <p:spPr bwMode="auto">
          <a:xfrm>
            <a:off x="255588" y="2468563"/>
            <a:ext cx="3595687" cy="2870200"/>
          </a:xfrm>
          <a:prstGeom prst="rect">
            <a:avLst/>
          </a:prstGeom>
          <a:noFill/>
          <a:ln w="57150" cmpd="thickThin">
            <a:noFill/>
            <a:miter lim="800000"/>
            <a:headEnd/>
            <a:tailEnd/>
          </a:ln>
        </p:spPr>
      </p:pic>
      <p:pic>
        <p:nvPicPr>
          <p:cNvPr id="29702" name="Picture 8" descr="6basis"/>
          <p:cNvPicPr>
            <a:picLocks noChangeAspect="1" noChangeArrowheads="1"/>
          </p:cNvPicPr>
          <p:nvPr/>
        </p:nvPicPr>
        <p:blipFill>
          <a:blip r:embed="rId3"/>
          <a:srcRect/>
          <a:stretch>
            <a:fillRect/>
          </a:stretch>
        </p:blipFill>
        <p:spPr bwMode="auto">
          <a:xfrm>
            <a:off x="4787900" y="2420938"/>
            <a:ext cx="3671888" cy="2930525"/>
          </a:xfrm>
          <a:prstGeom prst="rect">
            <a:avLst/>
          </a:prstGeom>
          <a:noFill/>
          <a:ln w="57150" cmpd="thickThin">
            <a:noFill/>
            <a:miter lim="800000"/>
            <a:headEnd/>
            <a:tailEnd/>
          </a:ln>
        </p:spPr>
      </p:pic>
      <p:sp>
        <p:nvSpPr>
          <p:cNvPr id="29703" name="Rectangle 9"/>
          <p:cNvSpPr>
            <a:spLocks noChangeArrowheads="1"/>
          </p:cNvSpPr>
          <p:nvPr/>
        </p:nvSpPr>
        <p:spPr bwMode="auto">
          <a:xfrm>
            <a:off x="-107950" y="5943600"/>
            <a:ext cx="8420100" cy="676275"/>
          </a:xfrm>
          <a:prstGeom prst="rect">
            <a:avLst/>
          </a:prstGeom>
          <a:noFill/>
          <a:ln w="57150" cmpd="thickThin">
            <a:noFill/>
            <a:miter lim="800000"/>
            <a:headEnd/>
            <a:tailEnd/>
          </a:ln>
        </p:spPr>
        <p:txBody>
          <a:bodyPr lIns="90488" tIns="44450" rIns="90488" bIns="44450" anchor="ctr"/>
          <a:lstStyle/>
          <a:p>
            <a:pPr algn="ctr"/>
            <a:endParaRPr lang="en-GB" sz="3600">
              <a:solidFill>
                <a:schemeClr val="tx2"/>
              </a:solidFill>
            </a:endParaRPr>
          </a:p>
        </p:txBody>
      </p:sp>
      <p:sp>
        <p:nvSpPr>
          <p:cNvPr id="29704" name="Rectangle 10"/>
          <p:cNvSpPr>
            <a:spLocks noGrp="1" noChangeArrowheads="1"/>
          </p:cNvSpPr>
          <p:nvPr>
            <p:ph type="body" idx="1"/>
          </p:nvPr>
        </p:nvSpPr>
        <p:spPr>
          <a:xfrm>
            <a:off x="82550" y="1363663"/>
            <a:ext cx="7945438" cy="696912"/>
          </a:xfrm>
          <a:noFill/>
        </p:spPr>
        <p:txBody>
          <a:bodyPr/>
          <a:lstStyle/>
          <a:p>
            <a:pPr eaLnBrk="1" hangingPunct="1"/>
            <a:r>
              <a:rPr lang="en-GB" sz="1800"/>
              <a:t>Minimise mean squared difference from template image(s)</a:t>
            </a:r>
          </a:p>
        </p:txBody>
      </p:sp>
      <p:sp>
        <p:nvSpPr>
          <p:cNvPr id="29705" name="Rectangle 11"/>
          <p:cNvSpPr>
            <a:spLocks noChangeArrowheads="1"/>
          </p:cNvSpPr>
          <p:nvPr/>
        </p:nvSpPr>
        <p:spPr bwMode="auto">
          <a:xfrm flipH="1">
            <a:off x="-323850" y="5876925"/>
            <a:ext cx="4648200" cy="457200"/>
          </a:xfrm>
          <a:prstGeom prst="rect">
            <a:avLst/>
          </a:prstGeom>
          <a:noFill/>
          <a:ln w="57150" cmpd="thickThin">
            <a:noFill/>
            <a:miter lim="800000"/>
            <a:headEnd/>
            <a:tailEnd/>
          </a:ln>
        </p:spPr>
        <p:txBody>
          <a:bodyPr lIns="90488" tIns="44450" rIns="90488" bIns="44450" anchor="ctr"/>
          <a:lstStyle/>
          <a:p>
            <a:pPr algn="ctr" eaLnBrk="0" hangingPunct="0"/>
            <a:r>
              <a:rPr lang="en-GB" sz="1800"/>
              <a:t>Affine registration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ChangeArrowheads="1"/>
          </p:cNvSpPr>
          <p:nvPr/>
        </p:nvSpPr>
        <p:spPr bwMode="auto">
          <a:xfrm>
            <a:off x="685800" y="239713"/>
            <a:ext cx="7772400" cy="649287"/>
          </a:xfrm>
          <a:prstGeom prst="rect">
            <a:avLst/>
          </a:prstGeom>
          <a:noFill/>
          <a:ln w="9525">
            <a:noFill/>
            <a:miter lim="800000"/>
            <a:headEnd/>
            <a:tailEnd/>
          </a:ln>
          <a:effectLst/>
        </p:spPr>
        <p:txBody>
          <a:bodyPr anchor="ctr"/>
          <a:lstStyle/>
          <a:p>
            <a:pPr algn="ctr"/>
            <a:r>
              <a:rPr lang="en-GB">
                <a:solidFill>
                  <a:srgbClr val="0000FF"/>
                </a:solidFill>
                <a:effectLst>
                  <a:outerShdw blurRad="38100" dist="38100" dir="2700000" algn="tl">
                    <a:srgbClr val="C0C0C0"/>
                  </a:outerShdw>
                </a:effectLst>
              </a:rPr>
              <a:t>Normalization</a:t>
            </a:r>
            <a:endParaRPr lang="en-US">
              <a:solidFill>
                <a:srgbClr val="0000FF"/>
              </a:solidFill>
            </a:endParaRPr>
          </a:p>
        </p:txBody>
      </p:sp>
      <p:sp>
        <p:nvSpPr>
          <p:cNvPr id="30724" name="Rectangle 4"/>
          <p:cNvSpPr>
            <a:spLocks noGrp="1" noChangeArrowheads="1"/>
          </p:cNvSpPr>
          <p:nvPr>
            <p:ph type="body" idx="1"/>
          </p:nvPr>
        </p:nvSpPr>
        <p:spPr>
          <a:xfrm>
            <a:off x="250825" y="1541463"/>
            <a:ext cx="5486400" cy="2895600"/>
          </a:xfrm>
          <a:noFill/>
        </p:spPr>
        <p:txBody>
          <a:bodyPr lIns="90488" tIns="44450" rIns="90488" bIns="44450"/>
          <a:lstStyle/>
          <a:p>
            <a:pPr eaLnBrk="1" hangingPunct="1"/>
            <a:r>
              <a:rPr lang="en-GB" sz="1800"/>
              <a:t>The first part is a 12 parameter affine transform</a:t>
            </a:r>
          </a:p>
          <a:p>
            <a:pPr lvl="1" eaLnBrk="1" hangingPunct="1"/>
            <a:r>
              <a:rPr lang="en-GB" sz="1800"/>
              <a:t>3 translations</a:t>
            </a:r>
          </a:p>
          <a:p>
            <a:pPr lvl="1" eaLnBrk="1" hangingPunct="1"/>
            <a:r>
              <a:rPr lang="en-GB" sz="1800"/>
              <a:t>3 rotations</a:t>
            </a:r>
          </a:p>
          <a:p>
            <a:pPr lvl="1" eaLnBrk="1" hangingPunct="1"/>
            <a:r>
              <a:rPr lang="en-GB" sz="1800"/>
              <a:t>3 zooms</a:t>
            </a:r>
          </a:p>
          <a:p>
            <a:pPr lvl="1" eaLnBrk="1" hangingPunct="1"/>
            <a:r>
              <a:rPr lang="en-GB" sz="1800"/>
              <a:t>3 shears</a:t>
            </a:r>
          </a:p>
          <a:p>
            <a:pPr eaLnBrk="1" hangingPunct="1"/>
            <a:r>
              <a:rPr lang="en-GB" sz="1800"/>
              <a:t>Fits overall shape and size</a:t>
            </a:r>
          </a:p>
        </p:txBody>
      </p:sp>
      <p:pic>
        <p:nvPicPr>
          <p:cNvPr id="30725" name="Picture 5" descr="affs"/>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5867400" y="1484313"/>
            <a:ext cx="2592388" cy="2455862"/>
          </a:xfrm>
          <a:prstGeom prst="rect">
            <a:avLst/>
          </a:prstGeom>
          <a:noFill/>
          <a:ln w="9525">
            <a:noFill/>
            <a:miter lim="800000"/>
            <a:headEnd/>
            <a:tailEnd/>
          </a:ln>
        </p:spPr>
      </p:pic>
      <p:sp>
        <p:nvSpPr>
          <p:cNvPr id="30726" name="Rectangle 6"/>
          <p:cNvSpPr>
            <a:spLocks noChangeArrowheads="1"/>
          </p:cNvSpPr>
          <p:nvPr/>
        </p:nvSpPr>
        <p:spPr bwMode="auto">
          <a:xfrm>
            <a:off x="107950" y="4267200"/>
            <a:ext cx="9372600" cy="2438400"/>
          </a:xfrm>
          <a:prstGeom prst="rect">
            <a:avLst/>
          </a:prstGeom>
          <a:noFill/>
          <a:ln w="57150" cmpd="thickThin">
            <a:noFill/>
            <a:miter lim="800000"/>
            <a:headEnd/>
            <a:tailEnd/>
          </a:ln>
        </p:spPr>
        <p:txBody>
          <a:bodyPr lIns="90488" tIns="44450" rIns="90488" bIns="44450"/>
          <a:lstStyle/>
          <a:p>
            <a:pPr marL="342900" indent="-342900">
              <a:spcBef>
                <a:spcPct val="20000"/>
              </a:spcBef>
              <a:buFontTx/>
              <a:buChar char="•"/>
            </a:pPr>
            <a:r>
              <a:rPr lang="en-GB" sz="1800">
                <a:solidFill>
                  <a:schemeClr val="tx2"/>
                </a:solidFill>
              </a:rPr>
              <a:t>Algorithm simultaneously minimises</a:t>
            </a:r>
          </a:p>
          <a:p>
            <a:pPr marL="742950" lvl="1" indent="-285750">
              <a:spcBef>
                <a:spcPct val="20000"/>
              </a:spcBef>
            </a:pPr>
            <a:r>
              <a:rPr lang="en-GB" sz="1800">
                <a:solidFill>
                  <a:schemeClr val="tx2"/>
                </a:solidFill>
              </a:rPr>
              <a:t>Mean-squared difference between template and source image</a:t>
            </a:r>
          </a:p>
          <a:p>
            <a:pPr marL="742950" lvl="1" indent="-285750">
              <a:spcBef>
                <a:spcPct val="20000"/>
              </a:spcBef>
            </a:pPr>
            <a:r>
              <a:rPr lang="en-GB" sz="1800">
                <a:solidFill>
                  <a:schemeClr val="tx2"/>
                </a:solidFill>
              </a:rPr>
              <a:t>Squared distance between parameters and their expected</a:t>
            </a:r>
          </a:p>
          <a:p>
            <a:pPr marL="742950" lvl="1" indent="-285750">
              <a:spcBef>
                <a:spcPct val="20000"/>
              </a:spcBef>
            </a:pPr>
            <a:r>
              <a:rPr lang="en-GB" sz="1800">
                <a:solidFill>
                  <a:schemeClr val="tx2"/>
                </a:solidFill>
              </a:rPr>
              <a:t>values (regularisation)</a:t>
            </a:r>
            <a:endParaRPr lang="en-GB" sz="1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3"/>
          <p:cNvSpPr>
            <a:spLocks noChangeArrowheads="1"/>
          </p:cNvSpPr>
          <p:nvPr/>
        </p:nvSpPr>
        <p:spPr bwMode="auto">
          <a:xfrm>
            <a:off x="685800" y="239713"/>
            <a:ext cx="7772400" cy="649287"/>
          </a:xfrm>
          <a:prstGeom prst="rect">
            <a:avLst/>
          </a:prstGeom>
          <a:noFill/>
          <a:ln w="9525">
            <a:noFill/>
            <a:miter lim="800000"/>
            <a:headEnd/>
            <a:tailEnd/>
          </a:ln>
          <a:effectLst/>
        </p:spPr>
        <p:txBody>
          <a:bodyPr anchor="ctr"/>
          <a:lstStyle/>
          <a:p>
            <a:pPr algn="ctr"/>
            <a:r>
              <a:rPr lang="en-GB">
                <a:solidFill>
                  <a:srgbClr val="0000FF"/>
                </a:solidFill>
                <a:effectLst>
                  <a:outerShdw blurRad="38100" dist="38100" dir="2700000" algn="tl">
                    <a:srgbClr val="C0C0C0"/>
                  </a:outerShdw>
                </a:effectLst>
              </a:rPr>
              <a:t>Normalization</a:t>
            </a:r>
            <a:endParaRPr lang="en-US">
              <a:solidFill>
                <a:srgbClr val="0000FF"/>
              </a:solidFill>
            </a:endParaRPr>
          </a:p>
        </p:txBody>
      </p:sp>
      <p:pic>
        <p:nvPicPr>
          <p:cNvPr id="31748" name="Picture 4"/>
          <p:cNvPicPr>
            <a:picLocks noChangeArrowheads="1"/>
          </p:cNvPicPr>
          <p:nvPr/>
        </p:nvPicPr>
        <p:blipFill>
          <a:blip r:embed="rId2"/>
          <a:srcRect/>
          <a:stretch>
            <a:fillRect/>
          </a:stretch>
        </p:blipFill>
        <p:spPr bwMode="auto">
          <a:xfrm>
            <a:off x="468313" y="4330700"/>
            <a:ext cx="2466975" cy="1835150"/>
          </a:xfrm>
          <a:prstGeom prst="rect">
            <a:avLst/>
          </a:prstGeom>
          <a:noFill/>
          <a:ln w="57150" cmpd="thinThick">
            <a:noFill/>
            <a:miter lim="800000"/>
            <a:headEnd/>
            <a:tailEnd/>
          </a:ln>
        </p:spPr>
      </p:pic>
      <p:pic>
        <p:nvPicPr>
          <p:cNvPr id="31749" name="Picture 5" descr="appl_nonlin"/>
          <p:cNvPicPr>
            <a:picLocks noChangeAspect="1" noChangeArrowheads="1"/>
          </p:cNvPicPr>
          <p:nvPr/>
        </p:nvPicPr>
        <p:blipFill>
          <a:blip r:embed="rId3"/>
          <a:srcRect/>
          <a:stretch>
            <a:fillRect/>
          </a:stretch>
        </p:blipFill>
        <p:spPr bwMode="auto">
          <a:xfrm>
            <a:off x="34925" y="1276350"/>
            <a:ext cx="3097213" cy="2160588"/>
          </a:xfrm>
          <a:prstGeom prst="rect">
            <a:avLst/>
          </a:prstGeom>
          <a:noFill/>
          <a:ln w="57150" cmpd="thickThin">
            <a:noFill/>
            <a:miter lim="800000"/>
            <a:headEnd/>
            <a:tailEnd/>
          </a:ln>
        </p:spPr>
      </p:pic>
      <p:sp>
        <p:nvSpPr>
          <p:cNvPr id="21510" name="Rectangle 6"/>
          <p:cNvSpPr>
            <a:spLocks noGrp="1" noChangeArrowheads="1"/>
          </p:cNvSpPr>
          <p:nvPr>
            <p:ph type="body" idx="1"/>
          </p:nvPr>
        </p:nvSpPr>
        <p:spPr>
          <a:xfrm>
            <a:off x="3276600" y="4171950"/>
            <a:ext cx="6400800" cy="2209800"/>
          </a:xfrm>
          <a:effectLst>
            <a:outerShdw sy="50000" rotWithShape="0">
              <a:srgbClr val="000000"/>
            </a:outerShdw>
          </a:effectLst>
        </p:spPr>
        <p:txBody>
          <a:bodyPr lIns="90488" tIns="44450" rIns="90488" bIns="44450"/>
          <a:lstStyle/>
          <a:p>
            <a:pPr eaLnBrk="1" hangingPunct="1"/>
            <a:r>
              <a:rPr lang="en-GB" sz="1800"/>
              <a:t>Algorithm simultaneously minimises</a:t>
            </a:r>
          </a:p>
          <a:p>
            <a:pPr lvl="1" eaLnBrk="1" hangingPunct="1"/>
            <a:r>
              <a:rPr lang="en-GB" sz="1800"/>
              <a:t>Mean squared difference between</a:t>
            </a:r>
          </a:p>
          <a:p>
            <a:pPr lvl="1" eaLnBrk="1" hangingPunct="1"/>
            <a:r>
              <a:rPr lang="en-GB" sz="1800"/>
              <a:t>template and source image </a:t>
            </a:r>
          </a:p>
          <a:p>
            <a:pPr lvl="1" eaLnBrk="1" hangingPunct="1"/>
            <a:r>
              <a:rPr lang="en-GB" sz="1800"/>
              <a:t>Squared distance between parameters</a:t>
            </a:r>
          </a:p>
          <a:p>
            <a:pPr lvl="1" eaLnBrk="1" hangingPunct="1"/>
            <a:r>
              <a:rPr lang="en-GB" sz="1800"/>
              <a:t>and their known expectation</a:t>
            </a:r>
          </a:p>
        </p:txBody>
      </p:sp>
      <p:sp>
        <p:nvSpPr>
          <p:cNvPr id="31751" name="Rectangle 7"/>
          <p:cNvSpPr>
            <a:spLocks noChangeArrowheads="1"/>
          </p:cNvSpPr>
          <p:nvPr/>
        </p:nvSpPr>
        <p:spPr bwMode="auto">
          <a:xfrm>
            <a:off x="3419475" y="1439863"/>
            <a:ext cx="5329238" cy="1465262"/>
          </a:xfrm>
          <a:prstGeom prst="rect">
            <a:avLst/>
          </a:prstGeom>
          <a:noFill/>
          <a:ln w="9525">
            <a:noFill/>
            <a:miter lim="800000"/>
            <a:headEnd/>
            <a:tailEnd/>
          </a:ln>
        </p:spPr>
        <p:txBody>
          <a:bodyPr>
            <a:spAutoFit/>
          </a:bodyPr>
          <a:lstStyle/>
          <a:p>
            <a:pPr>
              <a:buFontTx/>
              <a:buChar char="•"/>
            </a:pPr>
            <a:r>
              <a:rPr lang="en-GB" sz="1800"/>
              <a:t>   Deformations consist of a linear combination of</a:t>
            </a:r>
          </a:p>
          <a:p>
            <a:r>
              <a:rPr lang="en-GB" sz="1800"/>
              <a:t>     smooth basis functions</a:t>
            </a:r>
          </a:p>
          <a:p>
            <a:pPr>
              <a:buFontTx/>
              <a:buChar char="•"/>
            </a:pPr>
            <a:endParaRPr lang="en-GB" sz="1800"/>
          </a:p>
          <a:p>
            <a:pPr>
              <a:buFontTx/>
              <a:buChar char="•"/>
            </a:pPr>
            <a:r>
              <a:rPr lang="en-GB" sz="1800"/>
              <a:t>   These are the lowest frequencies of a 3D</a:t>
            </a:r>
          </a:p>
          <a:p>
            <a:r>
              <a:rPr lang="en-GB" sz="1800"/>
              <a:t>     discrete cosine transform</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15"/>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r>
              <a:rPr lang="en-GB">
                <a:solidFill>
                  <a:srgbClr val="0000FF"/>
                </a:solidFill>
              </a:rPr>
              <a:t>Smoothing</a:t>
            </a:r>
            <a:endParaRPr lang="en-US">
              <a:solidFill>
                <a:srgbClr val="0000FF"/>
              </a:solidFill>
            </a:endParaRPr>
          </a:p>
        </p:txBody>
      </p:sp>
      <p:sp>
        <p:nvSpPr>
          <p:cNvPr id="32772" name="Rectangle 16"/>
          <p:cNvSpPr>
            <a:spLocks noChangeArrowheads="1"/>
          </p:cNvSpPr>
          <p:nvPr/>
        </p:nvSpPr>
        <p:spPr bwMode="auto">
          <a:xfrm>
            <a:off x="611188" y="1196975"/>
            <a:ext cx="7542212" cy="3937000"/>
          </a:xfrm>
          <a:prstGeom prst="rect">
            <a:avLst/>
          </a:prstGeom>
          <a:noFill/>
          <a:ln w="9525">
            <a:noFill/>
            <a:miter lim="800000"/>
            <a:headEnd/>
            <a:tailEnd/>
          </a:ln>
        </p:spPr>
        <p:txBody>
          <a:bodyPr>
            <a:spAutoFit/>
          </a:bodyPr>
          <a:lstStyle/>
          <a:p>
            <a:r>
              <a:rPr lang="en-GB" sz="1800"/>
              <a:t>Why would we deliberately blur the data?</a:t>
            </a:r>
            <a:endParaRPr lang="en-US" sz="1800"/>
          </a:p>
          <a:p>
            <a:pPr lvl="1"/>
            <a:r>
              <a:rPr lang="en-US" sz="1800"/>
              <a:t>   </a:t>
            </a:r>
          </a:p>
          <a:p>
            <a:pPr lvl="1"/>
            <a:r>
              <a:rPr lang="en-US" sz="1800"/>
              <a:t>  - Suppress noise and effects due to differences in   </a:t>
            </a:r>
          </a:p>
          <a:p>
            <a:pPr lvl="1"/>
            <a:r>
              <a:rPr lang="en-US" sz="1800"/>
              <a:t>    anatomy by averaging over neighbouring voxels</a:t>
            </a:r>
          </a:p>
          <a:p>
            <a:pPr lvl="1"/>
            <a:r>
              <a:rPr lang="en-US" sz="1800"/>
              <a:t>  - Achieve better spatial overlap, enhanced sensitivity,    </a:t>
            </a:r>
          </a:p>
          <a:p>
            <a:pPr lvl="1"/>
            <a:r>
              <a:rPr lang="en-US" sz="1800"/>
              <a:t>    and greater validity of statistical assumptions</a:t>
            </a:r>
          </a:p>
          <a:p>
            <a:pPr lvl="1"/>
            <a:r>
              <a:rPr lang="en-US" sz="1800"/>
              <a:t>  - Reduce the effective number of multiple </a:t>
            </a:r>
          </a:p>
          <a:p>
            <a:pPr lvl="1"/>
            <a:r>
              <a:rPr lang="en-US" sz="1800"/>
              <a:t>    comparisons when correcting results using Random </a:t>
            </a:r>
          </a:p>
          <a:p>
            <a:pPr lvl="1"/>
            <a:r>
              <a:rPr lang="en-US" sz="1800"/>
              <a:t>    Field Theory</a:t>
            </a:r>
          </a:p>
          <a:p>
            <a:endParaRPr lang="en-GB" sz="1800"/>
          </a:p>
          <a:p>
            <a:r>
              <a:rPr lang="en-GB" sz="1800"/>
              <a:t>How is it implemented? </a:t>
            </a:r>
          </a:p>
          <a:p>
            <a:endParaRPr lang="en-GB" sz="1800"/>
          </a:p>
          <a:p>
            <a:r>
              <a:rPr lang="en-GB" sz="1800"/>
              <a:t>   Convolution with a 3D Gaussian kernel, of specified    </a:t>
            </a:r>
          </a:p>
          <a:p>
            <a:r>
              <a:rPr lang="en-GB" sz="1800"/>
              <a:t>   Full-width at half-maximum (FWHM) in mm</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gauss_conved"/>
          <p:cNvPicPr>
            <a:picLocks noChangeAspect="1" noChangeArrowheads="1"/>
          </p:cNvPicPr>
          <p:nvPr/>
        </p:nvPicPr>
        <p:blipFill>
          <a:blip r:embed="rId2"/>
          <a:srcRect/>
          <a:stretch>
            <a:fillRect/>
          </a:stretch>
        </p:blipFill>
        <p:spPr bwMode="auto">
          <a:xfrm>
            <a:off x="6530975" y="4638675"/>
            <a:ext cx="1570038" cy="1566863"/>
          </a:xfrm>
          <a:prstGeom prst="rect">
            <a:avLst/>
          </a:prstGeom>
          <a:noFill/>
          <a:ln w="9525">
            <a:noFill/>
            <a:miter lim="800000"/>
            <a:headEnd/>
            <a:tailEnd/>
          </a:ln>
        </p:spPr>
      </p:pic>
      <p:pic>
        <p:nvPicPr>
          <p:cNvPr id="33795" name="Picture 3" descr="circle_conved"/>
          <p:cNvPicPr>
            <a:picLocks noChangeAspect="1" noChangeArrowheads="1"/>
          </p:cNvPicPr>
          <p:nvPr/>
        </p:nvPicPr>
        <p:blipFill>
          <a:blip r:embed="rId3"/>
          <a:srcRect/>
          <a:stretch>
            <a:fillRect/>
          </a:stretch>
        </p:blipFill>
        <p:spPr bwMode="auto">
          <a:xfrm>
            <a:off x="3289300" y="4649788"/>
            <a:ext cx="1570038" cy="1565275"/>
          </a:xfrm>
          <a:prstGeom prst="rect">
            <a:avLst/>
          </a:prstGeom>
          <a:noFill/>
          <a:ln w="9525">
            <a:noFill/>
            <a:miter lim="800000"/>
            <a:headEnd/>
            <a:tailEnd/>
          </a:ln>
        </p:spPr>
      </p:pic>
      <p:pic>
        <p:nvPicPr>
          <p:cNvPr id="33796" name="Picture 4" descr="circle_kern"/>
          <p:cNvPicPr>
            <a:picLocks noChangeAspect="1" noChangeArrowheads="1"/>
          </p:cNvPicPr>
          <p:nvPr/>
        </p:nvPicPr>
        <p:blipFill>
          <a:blip r:embed="rId4"/>
          <a:srcRect/>
          <a:stretch>
            <a:fillRect/>
          </a:stretch>
        </p:blipFill>
        <p:spPr bwMode="auto">
          <a:xfrm>
            <a:off x="4532313" y="5927725"/>
            <a:ext cx="314325" cy="284163"/>
          </a:xfrm>
          <a:prstGeom prst="rect">
            <a:avLst/>
          </a:prstGeom>
          <a:noFill/>
          <a:ln w="9525">
            <a:noFill/>
            <a:miter lim="800000"/>
            <a:headEnd/>
            <a:tailEnd/>
          </a:ln>
        </p:spPr>
      </p:pic>
      <p:pic>
        <p:nvPicPr>
          <p:cNvPr id="33797" name="Picture 5" descr="gauss_kern"/>
          <p:cNvPicPr>
            <a:picLocks noChangeAspect="1" noChangeArrowheads="1"/>
          </p:cNvPicPr>
          <p:nvPr/>
        </p:nvPicPr>
        <p:blipFill>
          <a:blip r:embed="rId5"/>
          <a:srcRect/>
          <a:stretch>
            <a:fillRect/>
          </a:stretch>
        </p:blipFill>
        <p:spPr bwMode="auto">
          <a:xfrm>
            <a:off x="7727950" y="5891213"/>
            <a:ext cx="373063" cy="346075"/>
          </a:xfrm>
          <a:prstGeom prst="rect">
            <a:avLst/>
          </a:prstGeom>
          <a:noFill/>
          <a:ln w="9525">
            <a:noFill/>
            <a:miter lim="800000"/>
            <a:headEnd/>
            <a:tailEnd/>
          </a:ln>
        </p:spPr>
      </p:pic>
      <p:pic>
        <p:nvPicPr>
          <p:cNvPr id="33798" name="Picture 6" descr="not_conved"/>
          <p:cNvPicPr>
            <a:picLocks noChangeAspect="1" noChangeArrowheads="1"/>
          </p:cNvPicPr>
          <p:nvPr/>
        </p:nvPicPr>
        <p:blipFill>
          <a:blip r:embed="rId6"/>
          <a:srcRect/>
          <a:stretch>
            <a:fillRect/>
          </a:stretch>
        </p:blipFill>
        <p:spPr bwMode="auto">
          <a:xfrm>
            <a:off x="388938" y="4652963"/>
            <a:ext cx="1519237" cy="1531937"/>
          </a:xfrm>
          <a:prstGeom prst="rect">
            <a:avLst/>
          </a:prstGeom>
          <a:noFill/>
          <a:ln w="9525">
            <a:noFill/>
            <a:miter lim="800000"/>
            <a:headEnd/>
            <a:tailEnd/>
          </a:ln>
        </p:spPr>
      </p:pic>
      <p:pic>
        <p:nvPicPr>
          <p:cNvPr id="33799" name="Picture 7"/>
          <p:cNvPicPr>
            <a:picLocks noChangeArrowheads="1"/>
          </p:cNvPicPr>
          <p:nvPr/>
        </p:nvPicPr>
        <p:blipFill>
          <a:blip r:embed="rId7">
            <a:clrChange>
              <a:clrFrom>
                <a:srgbClr val="FFFFFF"/>
              </a:clrFrom>
              <a:clrTo>
                <a:srgbClr val="FFFFFF">
                  <a:alpha val="0"/>
                </a:srgbClr>
              </a:clrTo>
            </a:clrChange>
          </a:blip>
          <a:srcRect/>
          <a:stretch>
            <a:fillRect/>
          </a:stretch>
        </p:blipFill>
        <p:spPr bwMode="auto">
          <a:xfrm>
            <a:off x="7104063" y="1343025"/>
            <a:ext cx="1428750" cy="1581150"/>
          </a:xfrm>
          <a:prstGeom prst="rect">
            <a:avLst/>
          </a:prstGeom>
          <a:noFill/>
          <a:ln w="12700">
            <a:noFill/>
            <a:miter lim="800000"/>
            <a:headEnd/>
            <a:tailEnd/>
          </a:ln>
        </p:spPr>
      </p:pic>
      <p:sp>
        <p:nvSpPr>
          <p:cNvPr id="33800" name="Text Box 8"/>
          <p:cNvSpPr txBox="1">
            <a:spLocks noChangeArrowheads="1"/>
          </p:cNvSpPr>
          <p:nvPr/>
        </p:nvSpPr>
        <p:spPr bwMode="auto">
          <a:xfrm>
            <a:off x="14288" y="3671888"/>
            <a:ext cx="2076450" cy="366712"/>
          </a:xfrm>
          <a:prstGeom prst="rect">
            <a:avLst/>
          </a:prstGeom>
          <a:noFill/>
          <a:ln w="12700">
            <a:noFill/>
            <a:miter lim="800000"/>
            <a:headEnd/>
            <a:tailEnd/>
          </a:ln>
        </p:spPr>
        <p:txBody>
          <a:bodyPr wrap="none">
            <a:spAutoFit/>
          </a:bodyPr>
          <a:lstStyle/>
          <a:p>
            <a:pPr eaLnBrk="0" hangingPunct="0"/>
            <a:r>
              <a:rPr lang="en-US" sz="1800"/>
              <a:t>Before convolution</a:t>
            </a:r>
          </a:p>
        </p:txBody>
      </p:sp>
      <p:sp>
        <p:nvSpPr>
          <p:cNvPr id="33801" name="Text Box 9"/>
          <p:cNvSpPr txBox="1">
            <a:spLocks noChangeArrowheads="1"/>
          </p:cNvSpPr>
          <p:nvPr/>
        </p:nvSpPr>
        <p:spPr bwMode="auto">
          <a:xfrm>
            <a:off x="2771775" y="3671888"/>
            <a:ext cx="2520950" cy="366712"/>
          </a:xfrm>
          <a:prstGeom prst="rect">
            <a:avLst/>
          </a:prstGeom>
          <a:noFill/>
          <a:ln w="12700">
            <a:noFill/>
            <a:miter lim="800000"/>
            <a:headEnd/>
            <a:tailEnd/>
          </a:ln>
        </p:spPr>
        <p:txBody>
          <a:bodyPr wrap="none">
            <a:spAutoFit/>
          </a:bodyPr>
          <a:lstStyle/>
          <a:p>
            <a:pPr eaLnBrk="0" hangingPunct="0"/>
            <a:r>
              <a:rPr lang="en-US" sz="1800"/>
              <a:t>Convolved with a circle</a:t>
            </a:r>
          </a:p>
        </p:txBody>
      </p:sp>
      <p:sp>
        <p:nvSpPr>
          <p:cNvPr id="33802" name="Text Box 10"/>
          <p:cNvSpPr txBox="1">
            <a:spLocks noChangeArrowheads="1"/>
          </p:cNvSpPr>
          <p:nvPr/>
        </p:nvSpPr>
        <p:spPr bwMode="auto">
          <a:xfrm>
            <a:off x="5773738" y="3638550"/>
            <a:ext cx="2952750" cy="366713"/>
          </a:xfrm>
          <a:prstGeom prst="rect">
            <a:avLst/>
          </a:prstGeom>
          <a:noFill/>
          <a:ln w="12700">
            <a:noFill/>
            <a:miter lim="800000"/>
            <a:headEnd/>
            <a:tailEnd/>
          </a:ln>
        </p:spPr>
        <p:txBody>
          <a:bodyPr wrap="none">
            <a:spAutoFit/>
          </a:bodyPr>
          <a:lstStyle/>
          <a:p>
            <a:pPr eaLnBrk="0" hangingPunct="0"/>
            <a:r>
              <a:rPr lang="en-US" sz="1800"/>
              <a:t>Convolved with a Gaussian</a:t>
            </a:r>
          </a:p>
        </p:txBody>
      </p:sp>
      <p:sp>
        <p:nvSpPr>
          <p:cNvPr id="33803" name="Text Box 11"/>
          <p:cNvSpPr txBox="1">
            <a:spLocks noChangeArrowheads="1"/>
          </p:cNvSpPr>
          <p:nvPr/>
        </p:nvSpPr>
        <p:spPr bwMode="auto">
          <a:xfrm>
            <a:off x="395288" y="1366838"/>
            <a:ext cx="6840537" cy="1190625"/>
          </a:xfrm>
          <a:prstGeom prst="rect">
            <a:avLst/>
          </a:prstGeom>
          <a:noFill/>
          <a:ln w="12700">
            <a:noFill/>
            <a:miter lim="800000"/>
            <a:headEnd/>
            <a:tailEnd/>
          </a:ln>
        </p:spPr>
        <p:txBody>
          <a:bodyPr>
            <a:spAutoFit/>
          </a:bodyPr>
          <a:lstStyle/>
          <a:p>
            <a:pPr eaLnBrk="0" hangingPunct="0">
              <a:buFontTx/>
              <a:buChar char="•"/>
            </a:pPr>
            <a:r>
              <a:rPr lang="en-US" sz="1800"/>
              <a:t>    Smoothing is done by </a:t>
            </a:r>
            <a:r>
              <a:rPr lang="en-US" sz="1800">
                <a:solidFill>
                  <a:srgbClr val="0000FF"/>
                </a:solidFill>
              </a:rPr>
              <a:t>convolution.</a:t>
            </a:r>
          </a:p>
          <a:p>
            <a:pPr eaLnBrk="0" hangingPunct="0">
              <a:buFontTx/>
              <a:buChar char="•"/>
            </a:pPr>
            <a:endParaRPr lang="en-US" sz="1800">
              <a:solidFill>
                <a:srgbClr val="0000FF"/>
              </a:solidFill>
            </a:endParaRPr>
          </a:p>
          <a:p>
            <a:pPr eaLnBrk="0" hangingPunct="0">
              <a:buFontTx/>
              <a:buChar char="•"/>
            </a:pPr>
            <a:r>
              <a:rPr lang="en-US" sz="1800"/>
              <a:t>    Each voxel after smoothing effectively becomes the result of </a:t>
            </a:r>
          </a:p>
          <a:p>
            <a:pPr eaLnBrk="0" hangingPunct="0"/>
            <a:r>
              <a:rPr lang="en-US" sz="1800"/>
              <a:t>     applying a weighted region of interest (ROI).</a:t>
            </a:r>
          </a:p>
        </p:txBody>
      </p:sp>
      <p:sp>
        <p:nvSpPr>
          <p:cNvPr id="33805"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r>
              <a:rPr lang="en-GB">
                <a:solidFill>
                  <a:srgbClr val="0000FF"/>
                </a:solidFill>
              </a:rPr>
              <a:t>Smoothing</a:t>
            </a:r>
            <a:endParaRPr lang="en-US">
              <a:solidFill>
                <a:srgbClr val="0000FF"/>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27" name="Text Box 11"/>
          <p:cNvSpPr txBox="1">
            <a:spLocks noChangeArrowheads="1"/>
          </p:cNvSpPr>
          <p:nvPr/>
        </p:nvSpPr>
        <p:spPr bwMode="auto">
          <a:xfrm>
            <a:off x="1116013" y="1974850"/>
            <a:ext cx="6840537" cy="2897188"/>
          </a:xfrm>
          <a:prstGeom prst="rect">
            <a:avLst/>
          </a:prstGeom>
          <a:noFill/>
          <a:ln w="12700">
            <a:noFill/>
            <a:miter lim="800000"/>
            <a:headEnd/>
            <a:tailEnd/>
          </a:ln>
        </p:spPr>
        <p:txBody>
          <a:bodyPr>
            <a:spAutoFit/>
          </a:bodyPr>
          <a:lstStyle/>
          <a:p>
            <a:pPr eaLnBrk="0" hangingPunct="0">
              <a:spcBef>
                <a:spcPct val="20000"/>
              </a:spcBef>
              <a:buFontTx/>
              <a:buChar char="•"/>
            </a:pPr>
            <a:r>
              <a:rPr lang="en-US" sz="1800"/>
              <a:t>   Many interesting and clinically important questions might relate</a:t>
            </a:r>
          </a:p>
          <a:p>
            <a:pPr eaLnBrk="0" hangingPunct="0">
              <a:spcBef>
                <a:spcPct val="20000"/>
              </a:spcBef>
            </a:pPr>
            <a:r>
              <a:rPr lang="en-US" sz="1800"/>
              <a:t>    to the shape or local size of regions of the brain</a:t>
            </a:r>
          </a:p>
          <a:p>
            <a:pPr eaLnBrk="0" hangingPunct="0">
              <a:spcBef>
                <a:spcPct val="20000"/>
              </a:spcBef>
            </a:pPr>
            <a:endParaRPr lang="en-US" sz="1800"/>
          </a:p>
          <a:p>
            <a:pPr eaLnBrk="0" hangingPunct="0">
              <a:spcBef>
                <a:spcPct val="20000"/>
              </a:spcBef>
              <a:buFontTx/>
              <a:buChar char="•"/>
            </a:pPr>
            <a:r>
              <a:rPr lang="en-US" sz="1800"/>
              <a:t>   For example, whether (and where) local patterns of brain </a:t>
            </a:r>
          </a:p>
          <a:p>
            <a:pPr eaLnBrk="0" hangingPunct="0">
              <a:spcBef>
                <a:spcPct val="20000"/>
              </a:spcBef>
            </a:pPr>
            <a:r>
              <a:rPr lang="en-US" sz="1800"/>
              <a:t>    morphometry help to:</a:t>
            </a:r>
          </a:p>
          <a:p>
            <a:pPr eaLnBrk="0" hangingPunct="0">
              <a:spcBef>
                <a:spcPct val="20000"/>
              </a:spcBef>
            </a:pPr>
            <a:r>
              <a:rPr lang="en-US" sz="1200"/>
              <a:t>     </a:t>
            </a:r>
          </a:p>
          <a:p>
            <a:pPr eaLnBrk="0" hangingPunct="0">
              <a:spcBef>
                <a:spcPct val="20000"/>
              </a:spcBef>
            </a:pPr>
            <a:r>
              <a:rPr lang="en-US" sz="1800"/>
              <a:t>           - Distinguish schizophrenics from healthy controls</a:t>
            </a:r>
          </a:p>
          <a:p>
            <a:pPr eaLnBrk="0" hangingPunct="0">
              <a:spcBef>
                <a:spcPct val="20000"/>
              </a:spcBef>
            </a:pPr>
            <a:r>
              <a:rPr lang="en-US" sz="1800"/>
              <a:t>           - Understand plasticity, e.g. when learning new skills</a:t>
            </a:r>
          </a:p>
          <a:p>
            <a:pPr eaLnBrk="0" hangingPunct="0">
              <a:spcBef>
                <a:spcPct val="20000"/>
              </a:spcBef>
            </a:pPr>
            <a:r>
              <a:rPr lang="en-US" sz="1800"/>
              <a:t>           - Explain the changes seen in development and aging</a:t>
            </a:r>
          </a:p>
        </p:txBody>
      </p:sp>
      <p:sp>
        <p:nvSpPr>
          <p:cNvPr id="60428"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r>
              <a:rPr lang="en-US">
                <a:solidFill>
                  <a:srgbClr val="0000FF"/>
                </a:solidFill>
              </a:rPr>
              <a:t>Voxel-Based Morphometry</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r>
              <a:rPr lang="en-US">
                <a:solidFill>
                  <a:srgbClr val="0000FF"/>
                </a:solidFill>
              </a:rPr>
              <a:t>Alzheimer’s Disease example</a:t>
            </a:r>
          </a:p>
        </p:txBody>
      </p:sp>
      <p:pic>
        <p:nvPicPr>
          <p:cNvPr id="18435" name="Picture 4" descr="base"/>
          <p:cNvPicPr>
            <a:picLocks noChangeAspect="1" noChangeArrowheads="1"/>
          </p:cNvPicPr>
          <p:nvPr/>
        </p:nvPicPr>
        <p:blipFill>
          <a:blip r:embed="rId2"/>
          <a:srcRect t="14305" r="48576" b="44899"/>
          <a:stretch>
            <a:fillRect/>
          </a:stretch>
        </p:blipFill>
        <p:spPr bwMode="auto">
          <a:xfrm>
            <a:off x="263525" y="1924050"/>
            <a:ext cx="2108200" cy="2225675"/>
          </a:xfrm>
          <a:prstGeom prst="rect">
            <a:avLst/>
          </a:prstGeom>
          <a:noFill/>
          <a:ln w="9525">
            <a:noFill/>
            <a:miter lim="800000"/>
            <a:headEnd/>
            <a:tailEnd/>
          </a:ln>
        </p:spPr>
      </p:pic>
      <p:sp>
        <p:nvSpPr>
          <p:cNvPr id="18436" name="Text Box 5"/>
          <p:cNvSpPr txBox="1">
            <a:spLocks noChangeArrowheads="1"/>
          </p:cNvSpPr>
          <p:nvPr/>
        </p:nvSpPr>
        <p:spPr bwMode="auto">
          <a:xfrm>
            <a:off x="395288" y="4365625"/>
            <a:ext cx="2447925" cy="1282700"/>
          </a:xfrm>
          <a:prstGeom prst="rect">
            <a:avLst/>
          </a:prstGeom>
          <a:noFill/>
          <a:ln w="9525">
            <a:noFill/>
            <a:miter lim="800000"/>
            <a:headEnd/>
            <a:tailEnd/>
          </a:ln>
        </p:spPr>
        <p:txBody>
          <a:bodyPr>
            <a:spAutoFit/>
          </a:bodyPr>
          <a:lstStyle/>
          <a:p>
            <a:pPr eaLnBrk="0" hangingPunct="0">
              <a:spcBef>
                <a:spcPct val="10000"/>
              </a:spcBef>
            </a:pPr>
            <a:r>
              <a:rPr lang="en-US" sz="1800" baseline="-25000"/>
              <a:t>Baseline Image</a:t>
            </a:r>
          </a:p>
          <a:p>
            <a:pPr eaLnBrk="0" hangingPunct="0">
              <a:spcBef>
                <a:spcPct val="10000"/>
              </a:spcBef>
            </a:pPr>
            <a:r>
              <a:rPr lang="en-US" sz="1800" baseline="-25000"/>
              <a:t>Standard clinical MRI</a:t>
            </a:r>
          </a:p>
          <a:p>
            <a:pPr eaLnBrk="0" hangingPunct="0">
              <a:spcBef>
                <a:spcPct val="10000"/>
              </a:spcBef>
            </a:pPr>
            <a:r>
              <a:rPr lang="en-US" sz="1800" baseline="-25000"/>
              <a:t>1.5T T1 SPGR</a:t>
            </a:r>
          </a:p>
          <a:p>
            <a:pPr eaLnBrk="0" hangingPunct="0">
              <a:spcBef>
                <a:spcPct val="10000"/>
              </a:spcBef>
            </a:pPr>
            <a:r>
              <a:rPr lang="en-US" sz="1800" baseline="-25000"/>
              <a:t>1x1x1.5mm voxels</a:t>
            </a:r>
          </a:p>
          <a:p>
            <a:pPr eaLnBrk="0" hangingPunct="0">
              <a:spcBef>
                <a:spcPct val="10000"/>
              </a:spcBef>
            </a:pPr>
            <a:endParaRPr lang="de-DE" sz="1800" baseline="-25000"/>
          </a:p>
          <a:p>
            <a:pPr eaLnBrk="0" hangingPunct="0">
              <a:spcBef>
                <a:spcPct val="10000"/>
              </a:spcBef>
            </a:pPr>
            <a:endParaRPr lang="en-US" sz="1800" baseline="-25000"/>
          </a:p>
        </p:txBody>
      </p:sp>
      <p:pic>
        <p:nvPicPr>
          <p:cNvPr id="18437" name="Picture 6" descr="flup"/>
          <p:cNvPicPr>
            <a:picLocks noChangeAspect="1" noChangeArrowheads="1"/>
          </p:cNvPicPr>
          <p:nvPr/>
        </p:nvPicPr>
        <p:blipFill>
          <a:blip r:embed="rId3"/>
          <a:srcRect t="14305" r="48683" b="45164"/>
          <a:stretch>
            <a:fillRect/>
          </a:stretch>
        </p:blipFill>
        <p:spPr bwMode="auto">
          <a:xfrm>
            <a:off x="3533775" y="1935163"/>
            <a:ext cx="2111375" cy="2214562"/>
          </a:xfrm>
          <a:prstGeom prst="rect">
            <a:avLst/>
          </a:prstGeom>
          <a:noFill/>
          <a:ln w="9525">
            <a:noFill/>
            <a:miter lim="800000"/>
            <a:headEnd/>
            <a:tailEnd/>
          </a:ln>
        </p:spPr>
      </p:pic>
      <p:sp>
        <p:nvSpPr>
          <p:cNvPr id="18438" name="Text Box 7"/>
          <p:cNvSpPr txBox="1">
            <a:spLocks noChangeArrowheads="1"/>
          </p:cNvSpPr>
          <p:nvPr/>
        </p:nvSpPr>
        <p:spPr bwMode="auto">
          <a:xfrm>
            <a:off x="3851275" y="4440238"/>
            <a:ext cx="1454150" cy="1004887"/>
          </a:xfrm>
          <a:prstGeom prst="rect">
            <a:avLst/>
          </a:prstGeom>
          <a:noFill/>
          <a:ln w="9525">
            <a:noFill/>
            <a:miter lim="800000"/>
            <a:headEnd/>
            <a:tailEnd/>
          </a:ln>
        </p:spPr>
        <p:txBody>
          <a:bodyPr>
            <a:spAutoFit/>
          </a:bodyPr>
          <a:lstStyle/>
          <a:p>
            <a:pPr eaLnBrk="0" hangingPunct="0"/>
            <a:r>
              <a:rPr lang="en-US" sz="1800" baseline="-25000"/>
              <a:t>Repeat image</a:t>
            </a:r>
          </a:p>
          <a:p>
            <a:pPr eaLnBrk="0" hangingPunct="0"/>
            <a:r>
              <a:rPr lang="en-US" sz="1800" baseline="-25000"/>
              <a:t>12 month follow-up</a:t>
            </a:r>
            <a:br>
              <a:rPr lang="en-US" sz="1800" baseline="-25000"/>
            </a:br>
            <a:r>
              <a:rPr lang="en-US" sz="1800" baseline="-25000"/>
              <a:t>rigidly registered</a:t>
            </a:r>
            <a:br>
              <a:rPr lang="en-US" sz="1800" baseline="-25000"/>
            </a:br>
            <a:endParaRPr lang="en-US" sz="1800" baseline="-25000"/>
          </a:p>
        </p:txBody>
      </p:sp>
      <p:pic>
        <p:nvPicPr>
          <p:cNvPr id="18439" name="Picture 8" descr="diff"/>
          <p:cNvPicPr>
            <a:picLocks noChangeAspect="1" noChangeArrowheads="1"/>
          </p:cNvPicPr>
          <p:nvPr/>
        </p:nvPicPr>
        <p:blipFill>
          <a:blip r:embed="rId4">
            <a:lum bright="12000" contrast="24000"/>
          </a:blip>
          <a:srcRect t="14305" r="49126" b="45023"/>
          <a:stretch>
            <a:fillRect/>
          </a:stretch>
        </p:blipFill>
        <p:spPr bwMode="auto">
          <a:xfrm>
            <a:off x="6751638" y="1935163"/>
            <a:ext cx="2082800" cy="2214562"/>
          </a:xfrm>
          <a:prstGeom prst="rect">
            <a:avLst/>
          </a:prstGeom>
          <a:noFill/>
          <a:ln w="9525">
            <a:noFill/>
            <a:miter lim="800000"/>
            <a:headEnd/>
            <a:tailEnd/>
          </a:ln>
        </p:spPr>
      </p:pic>
      <p:sp>
        <p:nvSpPr>
          <p:cNvPr id="18440" name="Text Box 9"/>
          <p:cNvSpPr txBox="1">
            <a:spLocks noChangeArrowheads="1"/>
          </p:cNvSpPr>
          <p:nvPr/>
        </p:nvSpPr>
        <p:spPr bwMode="auto">
          <a:xfrm>
            <a:off x="6967538" y="4538663"/>
            <a:ext cx="1454150" cy="677862"/>
          </a:xfrm>
          <a:prstGeom prst="rect">
            <a:avLst/>
          </a:prstGeom>
          <a:noFill/>
          <a:ln w="9525">
            <a:noFill/>
            <a:miter lim="800000"/>
            <a:headEnd/>
            <a:tailEnd/>
          </a:ln>
        </p:spPr>
        <p:txBody>
          <a:bodyPr>
            <a:spAutoFit/>
          </a:bodyPr>
          <a:lstStyle/>
          <a:p>
            <a:pPr eaLnBrk="0" hangingPunct="0">
              <a:spcBef>
                <a:spcPct val="10000"/>
              </a:spcBef>
            </a:pPr>
            <a:r>
              <a:rPr lang="en-US" sz="1800" baseline="-25000"/>
              <a:t>Subtraction image</a:t>
            </a:r>
          </a:p>
          <a:p>
            <a:pPr eaLnBrk="0" hangingPunct="0">
              <a:spcBef>
                <a:spcPct val="10000"/>
              </a:spcBef>
            </a:pPr>
            <a:endParaRPr lang="de-DE" sz="1800" baseline="-25000"/>
          </a:p>
          <a:p>
            <a:pPr eaLnBrk="0" hangingPunct="0">
              <a:spcBef>
                <a:spcPct val="10000"/>
              </a:spcBef>
            </a:pPr>
            <a:endParaRPr lang="en-US" sz="1800" baseline="-2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4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4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4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4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P spid="18438" grpId="0"/>
      <p:bldP spid="1844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r>
              <a:rPr lang="en-US">
                <a:solidFill>
                  <a:srgbClr val="0000FF"/>
                </a:solidFill>
              </a:rPr>
              <a:t>Alzheimer’s Disease example</a:t>
            </a:r>
          </a:p>
        </p:txBody>
      </p:sp>
      <p:sp>
        <p:nvSpPr>
          <p:cNvPr id="63497" name="Rectangle 9"/>
          <p:cNvSpPr>
            <a:spLocks noChangeArrowheads="1"/>
          </p:cNvSpPr>
          <p:nvPr/>
        </p:nvSpPr>
        <p:spPr bwMode="auto">
          <a:xfrm>
            <a:off x="684213" y="1628775"/>
            <a:ext cx="7758112" cy="3255963"/>
          </a:xfrm>
          <a:prstGeom prst="rect">
            <a:avLst/>
          </a:prstGeom>
          <a:noFill/>
          <a:ln w="9525">
            <a:noFill/>
            <a:miter lim="800000"/>
            <a:headEnd/>
            <a:tailEnd/>
          </a:ln>
          <a:effectLst/>
        </p:spPr>
        <p:txBody>
          <a:bodyPr>
            <a:spAutoFit/>
          </a:bodyPr>
          <a:lstStyle/>
          <a:p>
            <a:pPr>
              <a:spcBef>
                <a:spcPct val="50000"/>
              </a:spcBef>
              <a:buFontTx/>
              <a:buChar char="•"/>
            </a:pPr>
            <a:r>
              <a:rPr lang="en-US" sz="1800"/>
              <a:t>  Some changes are apparent in this patient...</a:t>
            </a:r>
          </a:p>
          <a:p>
            <a:pPr>
              <a:spcBef>
                <a:spcPct val="50000"/>
              </a:spcBef>
              <a:buFontTx/>
              <a:buChar char="•"/>
            </a:pPr>
            <a:r>
              <a:rPr lang="en-US" sz="1800"/>
              <a:t>  Some might be noise or misregistration etc.</a:t>
            </a:r>
          </a:p>
          <a:p>
            <a:pPr>
              <a:spcBef>
                <a:spcPct val="50000"/>
              </a:spcBef>
              <a:buFontTx/>
              <a:buChar char="•"/>
            </a:pPr>
            <a:r>
              <a:rPr lang="en-US" sz="1800"/>
              <a:t>  Perhaps confounding biological effects like hydration changes etc.</a:t>
            </a:r>
          </a:p>
          <a:p>
            <a:pPr>
              <a:spcBef>
                <a:spcPct val="50000"/>
              </a:spcBef>
              <a:buFontTx/>
              <a:buChar char="•"/>
            </a:pPr>
            <a:r>
              <a:rPr lang="en-US" sz="1800"/>
              <a:t>  But some might genuinely reflect underlying AD pathology...</a:t>
            </a:r>
          </a:p>
          <a:p>
            <a:pPr>
              <a:spcBef>
                <a:spcPct val="50000"/>
              </a:spcBef>
              <a:buFontTx/>
              <a:buChar char="•"/>
            </a:pPr>
            <a:r>
              <a:rPr lang="en-US" sz="1800"/>
              <a:t>  Would changes generalise from the patient to the disease?</a:t>
            </a:r>
          </a:p>
          <a:p>
            <a:pPr>
              <a:spcBef>
                <a:spcPct val="50000"/>
              </a:spcBef>
              <a:buFontTx/>
              <a:buChar char="•"/>
            </a:pPr>
            <a:r>
              <a:rPr lang="en-US" sz="1800"/>
              <a:t>  It is appealing to try a “second-level” SPM analysis of structural data</a:t>
            </a:r>
          </a:p>
          <a:p>
            <a:pPr>
              <a:spcBef>
                <a:spcPct val="50000"/>
              </a:spcBef>
            </a:pPr>
            <a:r>
              <a:rPr lang="en-US" sz="1800"/>
              <a:t>    variation over subjects</a:t>
            </a:r>
          </a:p>
          <a:p>
            <a:pPr>
              <a:spcBef>
                <a:spcPct val="50000"/>
              </a:spcBef>
              <a:buFontTx/>
              <a:buChar char="•"/>
            </a:pPr>
            <a:r>
              <a:rPr lang="en-US" sz="1800"/>
              <a:t>  E.g. AD vs. healthy, male vs. female or a correlation with IQ</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66563" name="Rectangle 2"/>
          <p:cNvSpPr>
            <a:spLocks noChangeArrowheads="1"/>
          </p:cNvSpPr>
          <p:nvPr/>
        </p:nvSpPr>
        <p:spPr bwMode="auto">
          <a:xfrm>
            <a:off x="228600" y="228600"/>
            <a:ext cx="9448800" cy="1143000"/>
          </a:xfrm>
          <a:prstGeom prst="rect">
            <a:avLst/>
          </a:prstGeom>
          <a:noFill/>
          <a:ln w="9525">
            <a:noFill/>
            <a:miter lim="800000"/>
            <a:headEnd/>
            <a:tailEnd/>
          </a:ln>
        </p:spPr>
        <p:txBody>
          <a:bodyPr/>
          <a:lstStyle/>
          <a:p>
            <a:pPr algn="ctr"/>
            <a:r>
              <a:rPr lang="en-US">
                <a:solidFill>
                  <a:srgbClr val="0000FF"/>
                </a:solidFill>
              </a:rPr>
              <a:t>Pre-processing for VBM</a:t>
            </a:r>
            <a:endParaRPr lang="en-GB">
              <a:solidFill>
                <a:srgbClr val="0000FF"/>
              </a:solidFill>
            </a:endParaRPr>
          </a:p>
        </p:txBody>
      </p:sp>
      <p:pic>
        <p:nvPicPr>
          <p:cNvPr id="66572" name="Picture 12" descr="flowdiag"/>
          <p:cNvPicPr>
            <a:picLocks noChangeAspect="1" noChangeArrowheads="1"/>
          </p:cNvPicPr>
          <p:nvPr/>
        </p:nvPicPr>
        <p:blipFill>
          <a:blip r:embed="rId2"/>
          <a:srcRect/>
          <a:stretch>
            <a:fillRect/>
          </a:stretch>
        </p:blipFill>
        <p:spPr bwMode="auto">
          <a:xfrm>
            <a:off x="971550" y="1412875"/>
            <a:ext cx="7416800" cy="4398963"/>
          </a:xfrm>
          <a:prstGeom prst="rect">
            <a:avLst/>
          </a:prstGeom>
          <a:noFill/>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pPr eaLnBrk="1" hangingPunct="1"/>
            <a:br>
              <a:rPr lang="en-US" sz="3200">
                <a:solidFill>
                  <a:srgbClr val="0000FF"/>
                </a:solidFill>
                <a:latin typeface="Trebuchet MS" pitchFamily="34" charset="0"/>
              </a:rPr>
            </a:br>
            <a:br>
              <a:rPr lang="en-US" sz="3200">
                <a:solidFill>
                  <a:srgbClr val="0000FF"/>
                </a:solidFill>
                <a:latin typeface="Trebuchet MS" pitchFamily="34" charset="0"/>
              </a:rPr>
            </a:br>
            <a:r>
              <a:rPr lang="en-US" sz="3200">
                <a:solidFill>
                  <a:srgbClr val="0000FF"/>
                </a:solidFill>
                <a:latin typeface="Trebuchet MS" pitchFamily="34" charset="0"/>
              </a:rPr>
              <a:t>Gradient and shimming coils</a:t>
            </a:r>
            <a:br>
              <a:rPr lang="en-US" sz="3200">
                <a:solidFill>
                  <a:srgbClr val="0000FF"/>
                </a:solidFill>
                <a:latin typeface="Trebuchet MS" pitchFamily="34" charset="0"/>
              </a:rPr>
            </a:br>
            <a:br>
              <a:rPr lang="en-US" sz="3200">
                <a:solidFill>
                  <a:srgbClr val="0000FF"/>
                </a:solidFill>
                <a:latin typeface="Trebuchet MS" pitchFamily="34" charset="0"/>
              </a:rPr>
            </a:br>
            <a:endParaRPr lang="en-US" sz="3200">
              <a:solidFill>
                <a:srgbClr val="0000FF"/>
              </a:solidFill>
              <a:latin typeface="Trebuchet MS" pitchFamily="34" charset="0"/>
            </a:endParaRPr>
          </a:p>
        </p:txBody>
      </p:sp>
      <p:pic>
        <p:nvPicPr>
          <p:cNvPr id="19459" name="Picture 4"/>
          <p:cNvPicPr>
            <a:picLocks noChangeAspect="1" noChangeArrowheads="1"/>
          </p:cNvPicPr>
          <p:nvPr/>
        </p:nvPicPr>
        <p:blipFill>
          <a:blip r:embed="rId2"/>
          <a:srcRect/>
          <a:stretch>
            <a:fillRect/>
          </a:stretch>
        </p:blipFill>
        <p:spPr bwMode="auto">
          <a:xfrm>
            <a:off x="1116013" y="1989138"/>
            <a:ext cx="2592387" cy="2592387"/>
          </a:xfrm>
          <a:prstGeom prst="rect">
            <a:avLst/>
          </a:prstGeom>
          <a:noFill/>
          <a:ln w="9525">
            <a:noFill/>
            <a:miter lim="800000"/>
            <a:headEnd/>
            <a:tailEnd/>
          </a:ln>
        </p:spPr>
      </p:pic>
      <p:pic>
        <p:nvPicPr>
          <p:cNvPr id="19460" name="Picture 5"/>
          <p:cNvPicPr>
            <a:picLocks noChangeAspect="1" noChangeArrowheads="1"/>
          </p:cNvPicPr>
          <p:nvPr/>
        </p:nvPicPr>
        <p:blipFill>
          <a:blip r:embed="rId3"/>
          <a:srcRect/>
          <a:stretch>
            <a:fillRect/>
          </a:stretch>
        </p:blipFill>
        <p:spPr bwMode="auto">
          <a:xfrm>
            <a:off x="5435600" y="1646238"/>
            <a:ext cx="1970088" cy="2862262"/>
          </a:xfrm>
          <a:prstGeom prst="rect">
            <a:avLst/>
          </a:prstGeom>
          <a:noFill/>
          <a:ln w="9525">
            <a:noFill/>
            <a:miter lim="800000"/>
            <a:headEnd/>
            <a:tailEnd/>
          </a:ln>
        </p:spPr>
      </p:pic>
      <p:sp>
        <p:nvSpPr>
          <p:cNvPr id="19461" name="Text Box 5"/>
          <p:cNvSpPr txBox="1">
            <a:spLocks noChangeArrowheads="1"/>
          </p:cNvSpPr>
          <p:nvPr/>
        </p:nvSpPr>
        <p:spPr bwMode="auto">
          <a:xfrm>
            <a:off x="682625" y="5192713"/>
            <a:ext cx="7705725" cy="1190625"/>
          </a:xfrm>
          <a:prstGeom prst="rect">
            <a:avLst/>
          </a:prstGeom>
          <a:noFill/>
          <a:ln w="9525">
            <a:noFill/>
            <a:miter lim="800000"/>
            <a:headEnd/>
            <a:tailEnd/>
          </a:ln>
        </p:spPr>
        <p:txBody>
          <a:bodyPr>
            <a:spAutoFit/>
          </a:bodyPr>
          <a:lstStyle/>
          <a:p>
            <a:pPr>
              <a:buFontTx/>
              <a:buChar char="•"/>
            </a:pPr>
            <a:r>
              <a:rPr lang="de-DE">
                <a:latin typeface="Trebuchet MS" pitchFamily="34" charset="0"/>
              </a:rPr>
              <a:t>   A number of different electromagnetic coils are used to generate the</a:t>
            </a:r>
          </a:p>
          <a:p>
            <a:r>
              <a:rPr lang="de-DE">
                <a:latin typeface="Trebuchet MS" pitchFamily="34" charset="0"/>
              </a:rPr>
              <a:t>     B0-field and the gradients in x-, y-, and z-direction. Shimming coils</a:t>
            </a:r>
          </a:p>
          <a:p>
            <a:r>
              <a:rPr lang="de-DE">
                <a:latin typeface="Trebuchet MS" pitchFamily="34" charset="0"/>
              </a:rPr>
              <a:t>     generate compensatory magnetic fields correcting for inhomogenitie </a:t>
            </a:r>
          </a:p>
          <a:p>
            <a:r>
              <a:rPr lang="de-DE">
                <a:latin typeface="Trebuchet MS" pitchFamily="34" charset="0"/>
              </a:rPr>
              <a:t>     in the B0 field.</a:t>
            </a:r>
            <a:endParaRPr lang="en-US">
              <a:latin typeface="Trebuchet MS" pitchFamily="34" charset="0"/>
            </a:endParaRPr>
          </a:p>
        </p:txBody>
      </p:sp>
      <p:sp>
        <p:nvSpPr>
          <p:cNvPr id="3" name="Textfeld 2">
            <a:extLst>
              <a:ext uri="{FF2B5EF4-FFF2-40B4-BE49-F238E27FC236}">
                <a16:creationId xmlns:a16="http://schemas.microsoft.com/office/drawing/2014/main" id="{18E90BCF-BC0F-FE81-AD95-4CDF11E63E60}"/>
              </a:ext>
            </a:extLst>
          </p:cNvPr>
          <p:cNvSpPr txBox="1"/>
          <p:nvPr/>
        </p:nvSpPr>
        <p:spPr>
          <a:xfrm>
            <a:off x="2286000" y="3246961"/>
            <a:ext cx="4572000" cy="369332"/>
          </a:xfrm>
          <a:prstGeom prst="rect">
            <a:avLst/>
          </a:prstGeom>
          <a:noFill/>
        </p:spPr>
        <p:txBody>
          <a:bodyPr wrap="square">
            <a:spAutoFit/>
          </a:bodyPr>
          <a:lstStyle/>
          <a:p>
            <a:r>
              <a:rPr lang="de-DE" dirty="0" err="1">
                <a:effectLst/>
                <a:latin typeface="Helvetica" pitchFamily="2" charset="0"/>
              </a:rPr>
              <a:t>solenoid</a:t>
            </a:r>
            <a:endParaRPr lang="de-DE" dirty="0">
              <a:effectLst/>
              <a:latin typeface="Helvetica" pitchFamily="2" charset="0"/>
            </a:endParaRPr>
          </a:p>
        </p:txBody>
      </p:sp>
      <p:sp>
        <p:nvSpPr>
          <p:cNvPr id="5" name="Textfeld 4">
            <a:extLst>
              <a:ext uri="{FF2B5EF4-FFF2-40B4-BE49-F238E27FC236}">
                <a16:creationId xmlns:a16="http://schemas.microsoft.com/office/drawing/2014/main" id="{113F914B-EB97-C427-C362-98E04E2B5819}"/>
              </a:ext>
            </a:extLst>
          </p:cNvPr>
          <p:cNvSpPr txBox="1"/>
          <p:nvPr/>
        </p:nvSpPr>
        <p:spPr>
          <a:xfrm>
            <a:off x="2286000" y="3246961"/>
            <a:ext cx="4572000" cy="369332"/>
          </a:xfrm>
          <a:prstGeom prst="rect">
            <a:avLst/>
          </a:prstGeom>
          <a:noFill/>
        </p:spPr>
        <p:txBody>
          <a:bodyPr wrap="square">
            <a:spAutoFit/>
          </a:bodyPr>
          <a:lstStyle/>
          <a:p>
            <a:r>
              <a:rPr lang="de-DE" dirty="0" err="1">
                <a:effectLst/>
                <a:latin typeface="Helvetica" pitchFamily="2" charset="0"/>
              </a:rPr>
              <a:t>solenoid</a:t>
            </a:r>
            <a:endParaRPr lang="de-DE" dirty="0">
              <a:effectLst/>
              <a:latin typeface="Helvetica" pitchFamily="2"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73731" name="Rectangle 2"/>
          <p:cNvSpPr>
            <a:spLocks noChangeArrowheads="1"/>
          </p:cNvSpPr>
          <p:nvPr/>
        </p:nvSpPr>
        <p:spPr bwMode="auto">
          <a:xfrm>
            <a:off x="228600" y="228600"/>
            <a:ext cx="9448800" cy="1143000"/>
          </a:xfrm>
          <a:prstGeom prst="rect">
            <a:avLst/>
          </a:prstGeom>
          <a:noFill/>
          <a:ln w="9525">
            <a:noFill/>
            <a:miter lim="800000"/>
            <a:headEnd/>
            <a:tailEnd/>
          </a:ln>
        </p:spPr>
        <p:txBody>
          <a:bodyPr/>
          <a:lstStyle/>
          <a:p>
            <a:pPr algn="ctr"/>
            <a:r>
              <a:rPr lang="en-GB">
                <a:solidFill>
                  <a:srgbClr val="0000FF"/>
                </a:solidFill>
              </a:rPr>
              <a:t>Tissue segmentation</a:t>
            </a:r>
          </a:p>
        </p:txBody>
      </p:sp>
      <p:sp>
        <p:nvSpPr>
          <p:cNvPr id="21507" name="Rectangle 3"/>
          <p:cNvSpPr>
            <a:spLocks noChangeArrowheads="1"/>
          </p:cNvSpPr>
          <p:nvPr/>
        </p:nvSpPr>
        <p:spPr bwMode="auto">
          <a:xfrm>
            <a:off x="228600" y="1371600"/>
            <a:ext cx="9448800" cy="4876800"/>
          </a:xfrm>
          <a:prstGeom prst="rect">
            <a:avLst/>
          </a:prstGeom>
          <a:noFill/>
          <a:ln w="9525">
            <a:noFill/>
            <a:miter lim="800000"/>
            <a:headEnd/>
            <a:tailEnd/>
          </a:ln>
        </p:spPr>
        <p:txBody>
          <a:bodyPr/>
          <a:lstStyle/>
          <a:p>
            <a:pPr marL="342900" indent="-342900">
              <a:spcBef>
                <a:spcPct val="20000"/>
              </a:spcBef>
              <a:buFontTx/>
              <a:buChar char="•"/>
            </a:pPr>
            <a:r>
              <a:rPr lang="en-GB" sz="1800"/>
              <a:t>High-resolution MRI reveals fine structural detail in the brain, but not all of </a:t>
            </a:r>
          </a:p>
          <a:p>
            <a:pPr marL="342900" indent="-342900">
              <a:spcBef>
                <a:spcPct val="20000"/>
              </a:spcBef>
            </a:pPr>
            <a:r>
              <a:rPr lang="en-GB" sz="1800"/>
              <a:t>     it reliable or interesting</a:t>
            </a:r>
          </a:p>
          <a:p>
            <a:pPr marL="742950" lvl="1" indent="-285750">
              <a:spcBef>
                <a:spcPct val="20000"/>
              </a:spcBef>
              <a:buFontTx/>
              <a:buChar char="–"/>
            </a:pPr>
            <a:r>
              <a:rPr lang="en-GB" sz="1800"/>
              <a:t>Noise, intensity-inhomogeneity, vasculature, …</a:t>
            </a:r>
          </a:p>
          <a:p>
            <a:pPr marL="742950" lvl="1" indent="-285750">
              <a:spcBef>
                <a:spcPct val="20000"/>
              </a:spcBef>
              <a:buFontTx/>
              <a:buChar char="–"/>
            </a:pPr>
            <a:endParaRPr lang="en-GB" sz="1800"/>
          </a:p>
          <a:p>
            <a:pPr marL="342900" indent="-342900">
              <a:spcBef>
                <a:spcPct val="20000"/>
              </a:spcBef>
              <a:buFontTx/>
              <a:buChar char="•"/>
            </a:pPr>
            <a:r>
              <a:rPr lang="en-GB" sz="1800"/>
              <a:t>MR Intensity is usually not quantitatively meaningful </a:t>
            </a:r>
          </a:p>
          <a:p>
            <a:pPr marL="742950" lvl="1" indent="-285750">
              <a:spcBef>
                <a:spcPct val="20000"/>
              </a:spcBef>
              <a:buFontTx/>
              <a:buChar char="–"/>
            </a:pPr>
            <a:r>
              <a:rPr lang="en-GB" sz="1800"/>
              <a:t>fMRI time-series allow signal </a:t>
            </a:r>
            <a:r>
              <a:rPr lang="en-GB" sz="1800" i="1"/>
              <a:t>changes</a:t>
            </a:r>
            <a:r>
              <a:rPr lang="en-GB" sz="1800"/>
              <a:t> to be analysed statistically, </a:t>
            </a:r>
          </a:p>
          <a:p>
            <a:pPr marL="742950" lvl="1" indent="-285750">
              <a:spcBef>
                <a:spcPct val="20000"/>
              </a:spcBef>
            </a:pPr>
            <a:r>
              <a:rPr lang="en-GB" sz="1800"/>
              <a:t>     compared to baseline or global values</a:t>
            </a:r>
          </a:p>
          <a:p>
            <a:pPr marL="742950" lvl="1" indent="-285750">
              <a:spcBef>
                <a:spcPct val="20000"/>
              </a:spcBef>
            </a:pPr>
            <a:endParaRPr lang="en-GB" sz="1800"/>
          </a:p>
          <a:p>
            <a:pPr marL="342900" indent="-342900">
              <a:spcBef>
                <a:spcPct val="20000"/>
              </a:spcBef>
              <a:buFontTx/>
              <a:buChar char="•"/>
            </a:pPr>
            <a:r>
              <a:rPr lang="en-GB" sz="1800"/>
              <a:t>Regional volumes of the three main tissue types: gray matter, white </a:t>
            </a:r>
          </a:p>
          <a:p>
            <a:pPr marL="342900" indent="-342900">
              <a:spcBef>
                <a:spcPct val="20000"/>
              </a:spcBef>
            </a:pPr>
            <a:r>
              <a:rPr lang="en-GB" sz="1800"/>
              <a:t>      matter and CSF, are well-defined and potentially very interesting</a:t>
            </a:r>
          </a:p>
          <a:p>
            <a:pPr marL="742950" lvl="1" indent="-285750">
              <a:spcBef>
                <a:spcPct val="20000"/>
              </a:spcBef>
              <a:buFontTx/>
              <a:buChar char="–"/>
            </a:pPr>
            <a:r>
              <a:rPr lang="en-GB" sz="1800"/>
              <a:t>Other aspects (and other sequences) can also be of interest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7">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50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72707" name="Rectangle 2"/>
          <p:cNvSpPr>
            <a:spLocks noChangeArrowheads="1"/>
          </p:cNvSpPr>
          <p:nvPr/>
        </p:nvSpPr>
        <p:spPr bwMode="auto">
          <a:xfrm>
            <a:off x="228600" y="228600"/>
            <a:ext cx="9448800" cy="1143000"/>
          </a:xfrm>
          <a:prstGeom prst="rect">
            <a:avLst/>
          </a:prstGeom>
          <a:noFill/>
          <a:ln w="9525">
            <a:noFill/>
            <a:miter lim="800000"/>
            <a:headEnd/>
            <a:tailEnd/>
          </a:ln>
        </p:spPr>
        <p:txBody>
          <a:bodyPr/>
          <a:lstStyle/>
          <a:p>
            <a:pPr algn="ctr"/>
            <a:r>
              <a:rPr lang="en-GB">
                <a:solidFill>
                  <a:srgbClr val="0000FF"/>
                </a:solidFill>
              </a:rPr>
              <a:t>Tissue segmentation</a:t>
            </a:r>
          </a:p>
        </p:txBody>
      </p:sp>
      <p:pic>
        <p:nvPicPr>
          <p:cNvPr id="22532" name="Picture 6" descr="cleanup"/>
          <p:cNvPicPr>
            <a:picLocks noChangeAspect="1" noChangeArrowheads="1"/>
          </p:cNvPicPr>
          <p:nvPr/>
        </p:nvPicPr>
        <p:blipFill>
          <a:blip r:embed="rId2"/>
          <a:srcRect/>
          <a:stretch>
            <a:fillRect/>
          </a:stretch>
        </p:blipFill>
        <p:spPr bwMode="auto">
          <a:xfrm>
            <a:off x="900113" y="1628775"/>
            <a:ext cx="1990725" cy="2057400"/>
          </a:xfrm>
          <a:prstGeom prst="rect">
            <a:avLst/>
          </a:prstGeom>
          <a:noFill/>
          <a:ln w="9525">
            <a:noFill/>
            <a:miter lim="800000"/>
            <a:headEnd/>
            <a:tailEnd/>
          </a:ln>
        </p:spPr>
      </p:pic>
      <p:pic>
        <p:nvPicPr>
          <p:cNvPr id="22533" name="Picture 7" descr="cleanup"/>
          <p:cNvPicPr>
            <a:picLocks noChangeAspect="1" noChangeArrowheads="1"/>
          </p:cNvPicPr>
          <p:nvPr/>
        </p:nvPicPr>
        <p:blipFill>
          <a:blip r:embed="rId3"/>
          <a:srcRect/>
          <a:stretch>
            <a:fillRect/>
          </a:stretch>
        </p:blipFill>
        <p:spPr bwMode="auto">
          <a:xfrm>
            <a:off x="4211638" y="1557338"/>
            <a:ext cx="4230687" cy="2046287"/>
          </a:xfrm>
          <a:prstGeom prst="rect">
            <a:avLst/>
          </a:prstGeom>
          <a:noFill/>
          <a:ln w="9525">
            <a:noFill/>
            <a:miter lim="800000"/>
            <a:headEnd/>
            <a:tailEnd/>
          </a:ln>
        </p:spPr>
      </p:pic>
      <p:sp>
        <p:nvSpPr>
          <p:cNvPr id="22535" name="Text Box 9"/>
          <p:cNvSpPr txBox="1">
            <a:spLocks noChangeArrowheads="1"/>
          </p:cNvSpPr>
          <p:nvPr/>
        </p:nvSpPr>
        <p:spPr bwMode="auto">
          <a:xfrm>
            <a:off x="395288" y="4652963"/>
            <a:ext cx="3228975" cy="915987"/>
          </a:xfrm>
          <a:prstGeom prst="rect">
            <a:avLst/>
          </a:prstGeom>
          <a:noFill/>
          <a:ln w="9525">
            <a:noFill/>
            <a:miter lim="800000"/>
            <a:headEnd/>
            <a:tailEnd/>
          </a:ln>
        </p:spPr>
        <p:txBody>
          <a:bodyPr>
            <a:spAutoFit/>
          </a:bodyPr>
          <a:lstStyle/>
          <a:p>
            <a:r>
              <a:rPr lang="en-GB" sz="1800">
                <a:cs typeface="Arial" pitchFamily="34" charset="0"/>
              </a:rPr>
              <a:t>Structural image, GM and WM segments, and brain-mask (sum of GM and WM)</a:t>
            </a:r>
          </a:p>
        </p:txBody>
      </p:sp>
      <p:pic>
        <p:nvPicPr>
          <p:cNvPr id="22536" name="Picture 10" descr="cleanup"/>
          <p:cNvPicPr>
            <a:picLocks noChangeAspect="1" noChangeArrowheads="1"/>
          </p:cNvPicPr>
          <p:nvPr/>
        </p:nvPicPr>
        <p:blipFill>
          <a:blip r:embed="rId4"/>
          <a:srcRect/>
          <a:stretch>
            <a:fillRect/>
          </a:stretch>
        </p:blipFill>
        <p:spPr bwMode="auto">
          <a:xfrm>
            <a:off x="4144963" y="4149725"/>
            <a:ext cx="2005012" cy="20574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53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5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5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68611" name="Rectangle 2"/>
          <p:cNvSpPr>
            <a:spLocks noChangeArrowheads="1"/>
          </p:cNvSpPr>
          <p:nvPr/>
        </p:nvSpPr>
        <p:spPr bwMode="auto">
          <a:xfrm>
            <a:off x="228600" y="228600"/>
            <a:ext cx="9448800" cy="1143000"/>
          </a:xfrm>
          <a:prstGeom prst="rect">
            <a:avLst/>
          </a:prstGeom>
          <a:noFill/>
          <a:ln w="9525">
            <a:noFill/>
            <a:miter lim="800000"/>
            <a:headEnd/>
            <a:tailEnd/>
          </a:ln>
        </p:spPr>
        <p:txBody>
          <a:bodyPr/>
          <a:lstStyle/>
          <a:p>
            <a:pPr algn="ctr"/>
            <a:r>
              <a:rPr lang="en-GB">
                <a:solidFill>
                  <a:srgbClr val="0000FF"/>
                </a:solidFill>
              </a:rPr>
              <a:t>Tissue segmentation</a:t>
            </a:r>
          </a:p>
        </p:txBody>
      </p:sp>
      <p:sp>
        <p:nvSpPr>
          <p:cNvPr id="228363" name="Rectangle 11"/>
          <p:cNvSpPr>
            <a:spLocks noChangeArrowheads="1"/>
          </p:cNvSpPr>
          <p:nvPr/>
        </p:nvSpPr>
        <p:spPr bwMode="auto">
          <a:xfrm>
            <a:off x="468313" y="1165225"/>
            <a:ext cx="8229600" cy="4525963"/>
          </a:xfrm>
          <a:prstGeom prst="rect">
            <a:avLst/>
          </a:prstGeom>
          <a:noFill/>
          <a:ln w="9525">
            <a:noFill/>
            <a:miter lim="800000"/>
            <a:headEnd/>
            <a:tailEnd/>
          </a:ln>
        </p:spPr>
        <p:txBody>
          <a:bodyPr/>
          <a:lstStyle/>
          <a:p>
            <a:pPr marL="342900" indent="-342900">
              <a:spcBef>
                <a:spcPct val="20000"/>
              </a:spcBef>
              <a:buFontTx/>
              <a:buChar char="•"/>
            </a:pPr>
            <a:r>
              <a:rPr lang="en-GB" sz="1800"/>
              <a:t>Intensities are modelled by a Gaussian Mixture Model (AKA Mixture Of Gaussians)</a:t>
            </a:r>
          </a:p>
          <a:p>
            <a:pPr marL="342900" indent="-342900">
              <a:spcBef>
                <a:spcPct val="20000"/>
              </a:spcBef>
              <a:buFontTx/>
              <a:buChar char="•"/>
            </a:pPr>
            <a:r>
              <a:rPr lang="en-GB" sz="1800"/>
              <a:t>With a specified number of components</a:t>
            </a:r>
          </a:p>
          <a:p>
            <a:pPr marL="342900" indent="-342900">
              <a:spcBef>
                <a:spcPct val="20000"/>
              </a:spcBef>
              <a:buFontTx/>
              <a:buChar char="•"/>
            </a:pPr>
            <a:r>
              <a:rPr lang="en-GB" sz="1800"/>
              <a:t>Parameterised by means, variances and mixing proportions (prior probabilities for components)</a:t>
            </a:r>
          </a:p>
        </p:txBody>
      </p:sp>
      <p:pic>
        <p:nvPicPr>
          <p:cNvPr id="23556" name="Picture 4" descr="hist"/>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098800" y="3895725"/>
            <a:ext cx="5845175" cy="2351088"/>
          </a:xfrm>
          <a:prstGeom prst="rect">
            <a:avLst/>
          </a:prstGeom>
          <a:noFill/>
          <a:ln w="9525">
            <a:noFill/>
            <a:miter lim="800000"/>
            <a:headEnd/>
            <a:tailEnd/>
          </a:ln>
        </p:spPr>
      </p:pic>
      <p:pic>
        <p:nvPicPr>
          <p:cNvPr id="23557" name="Picture 13" descr="t1t2"/>
          <p:cNvPicPr>
            <a:picLocks noChangeAspect="1" noChangeArrowheads="1"/>
          </p:cNvPicPr>
          <p:nvPr/>
        </p:nvPicPr>
        <p:blipFill>
          <a:blip r:embed="rId3"/>
          <a:srcRect t="50951"/>
          <a:stretch>
            <a:fillRect/>
          </a:stretch>
        </p:blipFill>
        <p:spPr bwMode="auto">
          <a:xfrm>
            <a:off x="835025" y="3700463"/>
            <a:ext cx="2557463" cy="25463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8363">
                                            <p:txEl>
                                              <p:pRg st="0" end="0"/>
                                            </p:txEl>
                                          </p:spTgt>
                                        </p:tgtEl>
                                        <p:attrNameLst>
                                          <p:attrName>style.visibility</p:attrName>
                                        </p:attrNameLst>
                                      </p:cBhvr>
                                      <p:to>
                                        <p:strVal val="visible"/>
                                      </p:to>
                                    </p:set>
                                    <p:animEffect transition="in" filter="wipe(left)">
                                      <p:cBhvr>
                                        <p:cTn id="7" dur="500"/>
                                        <p:tgtEl>
                                          <p:spTgt spid="2283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355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355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28363">
                                            <p:txEl>
                                              <p:pRg st="1" end="1"/>
                                            </p:txEl>
                                          </p:spTgt>
                                        </p:tgtEl>
                                        <p:attrNameLst>
                                          <p:attrName>style.visibility</p:attrName>
                                        </p:attrNameLst>
                                      </p:cBhvr>
                                      <p:to>
                                        <p:strVal val="visible"/>
                                      </p:to>
                                    </p:set>
                                    <p:animEffect transition="in" filter="wipe(left)">
                                      <p:cBhvr>
                                        <p:cTn id="18" dur="500"/>
                                        <p:tgtEl>
                                          <p:spTgt spid="22836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28363">
                                            <p:txEl>
                                              <p:pRg st="2" end="2"/>
                                            </p:txEl>
                                          </p:spTgt>
                                        </p:tgtEl>
                                        <p:attrNameLst>
                                          <p:attrName>style.visibility</p:attrName>
                                        </p:attrNameLst>
                                      </p:cBhvr>
                                      <p:to>
                                        <p:strVal val="visible"/>
                                      </p:to>
                                    </p:set>
                                    <p:animEffect transition="in" filter="wipe(left)">
                                      <p:cBhvr>
                                        <p:cTn id="23" dur="500"/>
                                        <p:tgtEl>
                                          <p:spTgt spid="22836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63" grpId="0" build="p"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69635" name="Rectangle 2"/>
          <p:cNvSpPr>
            <a:spLocks noChangeArrowheads="1"/>
          </p:cNvSpPr>
          <p:nvPr/>
        </p:nvSpPr>
        <p:spPr bwMode="auto">
          <a:xfrm>
            <a:off x="228600" y="228600"/>
            <a:ext cx="9448800" cy="1143000"/>
          </a:xfrm>
          <a:prstGeom prst="rect">
            <a:avLst/>
          </a:prstGeom>
          <a:noFill/>
          <a:ln w="9525">
            <a:noFill/>
            <a:miter lim="800000"/>
            <a:headEnd/>
            <a:tailEnd/>
          </a:ln>
        </p:spPr>
        <p:txBody>
          <a:bodyPr/>
          <a:lstStyle/>
          <a:p>
            <a:pPr algn="ctr"/>
            <a:r>
              <a:rPr lang="en-GB">
                <a:solidFill>
                  <a:srgbClr val="0000FF"/>
                </a:solidFill>
              </a:rPr>
              <a:t>Tissue Probability</a:t>
            </a:r>
          </a:p>
        </p:txBody>
      </p:sp>
      <p:sp>
        <p:nvSpPr>
          <p:cNvPr id="69641" name="Rectangle 9"/>
          <p:cNvSpPr>
            <a:spLocks noChangeArrowheads="1"/>
          </p:cNvSpPr>
          <p:nvPr/>
        </p:nvSpPr>
        <p:spPr bwMode="auto">
          <a:xfrm>
            <a:off x="179388" y="1341438"/>
            <a:ext cx="8880475" cy="2000250"/>
          </a:xfrm>
          <a:prstGeom prst="rect">
            <a:avLst/>
          </a:prstGeom>
          <a:noFill/>
          <a:ln w="9525">
            <a:noFill/>
            <a:miter lim="800000"/>
            <a:headEnd/>
            <a:tailEnd/>
          </a:ln>
        </p:spPr>
        <p:txBody>
          <a:bodyPr/>
          <a:lstStyle/>
          <a:p>
            <a:pPr marL="342900" indent="-342900" eaLnBrk="0" hangingPunct="0">
              <a:spcBef>
                <a:spcPct val="20000"/>
              </a:spcBef>
              <a:buFontTx/>
              <a:buChar char="•"/>
            </a:pPr>
            <a:r>
              <a:rPr lang="en-GB" sz="1800"/>
              <a:t>Tissue probability maps (TPMs) are used instead of the proportion of voxels in each Gaussian as the prior.</a:t>
            </a:r>
          </a:p>
        </p:txBody>
      </p:sp>
      <p:pic>
        <p:nvPicPr>
          <p:cNvPr id="69642" name="Picture 10" descr="priors3"/>
          <p:cNvPicPr>
            <a:picLocks noChangeAspect="1" noChangeArrowheads="1"/>
          </p:cNvPicPr>
          <p:nvPr/>
        </p:nvPicPr>
        <p:blipFill>
          <a:blip r:embed="rId2"/>
          <a:srcRect/>
          <a:stretch>
            <a:fillRect/>
          </a:stretch>
        </p:blipFill>
        <p:spPr bwMode="auto">
          <a:xfrm>
            <a:off x="1908175" y="2517775"/>
            <a:ext cx="6086475" cy="1822450"/>
          </a:xfrm>
          <a:prstGeom prst="rect">
            <a:avLst/>
          </a:prstGeom>
          <a:noFill/>
        </p:spPr>
      </p:pic>
      <p:sp>
        <p:nvSpPr>
          <p:cNvPr id="69643" name="Text Box 11"/>
          <p:cNvSpPr txBox="1">
            <a:spLocks noChangeArrowheads="1"/>
          </p:cNvSpPr>
          <p:nvPr/>
        </p:nvSpPr>
        <p:spPr bwMode="auto">
          <a:xfrm>
            <a:off x="107950" y="5661025"/>
            <a:ext cx="9142413" cy="641350"/>
          </a:xfrm>
          <a:prstGeom prst="rect">
            <a:avLst/>
          </a:prstGeom>
          <a:noFill/>
          <a:ln w="12700">
            <a:noFill/>
            <a:miter lim="800000"/>
            <a:headEnd/>
            <a:tailEnd/>
          </a:ln>
          <a:effectLst/>
        </p:spPr>
        <p:txBody>
          <a:bodyPr>
            <a:spAutoFit/>
          </a:bodyPr>
          <a:lstStyle/>
          <a:p>
            <a:pPr eaLnBrk="0" hangingPunct="0">
              <a:buFontTx/>
              <a:buChar char="•"/>
            </a:pPr>
            <a:r>
              <a:rPr lang="en-GB" sz="1800"/>
              <a:t>     ICBM Tissue Probabilistic Atlases (kindly provided by the International Consortium</a:t>
            </a:r>
          </a:p>
          <a:p>
            <a:pPr eaLnBrk="0" hangingPunct="0"/>
            <a:r>
              <a:rPr lang="en-GB" sz="1800"/>
              <a:t>      for Brain Mapping, John C. Mazziotta and Arthur W. Toga.</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71683" name="Rectangle 2"/>
          <p:cNvSpPr>
            <a:spLocks noChangeArrowheads="1"/>
          </p:cNvSpPr>
          <p:nvPr/>
        </p:nvSpPr>
        <p:spPr bwMode="auto">
          <a:xfrm>
            <a:off x="-180975" y="228600"/>
            <a:ext cx="9448800" cy="1143000"/>
          </a:xfrm>
          <a:prstGeom prst="rect">
            <a:avLst/>
          </a:prstGeom>
          <a:noFill/>
          <a:ln w="9525">
            <a:noFill/>
            <a:miter lim="800000"/>
            <a:headEnd/>
            <a:tailEnd/>
          </a:ln>
        </p:spPr>
        <p:txBody>
          <a:bodyPr/>
          <a:lstStyle/>
          <a:p>
            <a:pPr algn="ctr"/>
            <a:r>
              <a:rPr lang="en-US">
                <a:solidFill>
                  <a:srgbClr val="0000FF"/>
                </a:solidFill>
              </a:rPr>
              <a:t>Aligning the tissue probability maps</a:t>
            </a:r>
            <a:br>
              <a:rPr lang="en-US">
                <a:solidFill>
                  <a:srgbClr val="0000FF"/>
                </a:solidFill>
              </a:rPr>
            </a:br>
            <a:endParaRPr lang="en-GB">
              <a:solidFill>
                <a:srgbClr val="0000FF"/>
              </a:solidFill>
            </a:endParaRPr>
          </a:p>
        </p:txBody>
      </p:sp>
      <p:sp>
        <p:nvSpPr>
          <p:cNvPr id="26627" name="Rectangle 3"/>
          <p:cNvSpPr>
            <a:spLocks noChangeArrowheads="1"/>
          </p:cNvSpPr>
          <p:nvPr/>
        </p:nvSpPr>
        <p:spPr bwMode="auto">
          <a:xfrm>
            <a:off x="457200" y="2071688"/>
            <a:ext cx="8229600" cy="4525962"/>
          </a:xfrm>
          <a:prstGeom prst="rect">
            <a:avLst/>
          </a:prstGeom>
          <a:noFill/>
          <a:ln w="9525">
            <a:noFill/>
            <a:miter lim="800000"/>
            <a:headEnd/>
            <a:tailEnd/>
          </a:ln>
        </p:spPr>
        <p:txBody>
          <a:bodyPr/>
          <a:lstStyle/>
          <a:p>
            <a:pPr marL="342900" indent="-342900">
              <a:spcBef>
                <a:spcPct val="20000"/>
              </a:spcBef>
              <a:buFontTx/>
              <a:buChar char="•"/>
            </a:pPr>
            <a:r>
              <a:rPr lang="en-GB" sz="1800"/>
              <a:t>Initially affine-registered using a multi-dimensional form of mutual information</a:t>
            </a:r>
          </a:p>
          <a:p>
            <a:pPr marL="342900" indent="-342900">
              <a:spcBef>
                <a:spcPct val="20000"/>
              </a:spcBef>
              <a:buFontTx/>
              <a:buChar char="•"/>
            </a:pPr>
            <a:endParaRPr lang="en-GB" sz="1800"/>
          </a:p>
          <a:p>
            <a:pPr marL="342900" indent="-342900">
              <a:spcBef>
                <a:spcPct val="20000"/>
              </a:spcBef>
              <a:buFontTx/>
              <a:buChar char="•"/>
            </a:pPr>
            <a:r>
              <a:rPr lang="en-GB" sz="1800"/>
              <a:t>Iteratively warped to improve the fit of the</a:t>
            </a:r>
            <a:br>
              <a:rPr lang="en-GB" sz="1800"/>
            </a:br>
            <a:r>
              <a:rPr lang="en-GB" sz="1800"/>
              <a:t>unified segmentation</a:t>
            </a:r>
            <a:br>
              <a:rPr lang="en-GB" sz="1800"/>
            </a:br>
            <a:r>
              <a:rPr lang="en-GB" sz="1800"/>
              <a:t>model to the data</a:t>
            </a:r>
          </a:p>
          <a:p>
            <a:pPr marL="742950" lvl="1" indent="-285750">
              <a:spcBef>
                <a:spcPct val="20000"/>
              </a:spcBef>
              <a:buFontTx/>
              <a:buChar char="–"/>
            </a:pPr>
            <a:r>
              <a:rPr lang="en-GB" sz="1800"/>
              <a:t>Familiar DCT-basis</a:t>
            </a:r>
            <a:br>
              <a:rPr lang="en-GB" sz="1800"/>
            </a:br>
            <a:r>
              <a:rPr lang="en-GB" sz="1800"/>
              <a:t>function concept, as</a:t>
            </a:r>
            <a:br>
              <a:rPr lang="en-GB" sz="1800"/>
            </a:br>
            <a:r>
              <a:rPr lang="en-GB" sz="1800"/>
              <a:t>used in normalisation</a:t>
            </a:r>
          </a:p>
        </p:txBody>
      </p:sp>
      <p:pic>
        <p:nvPicPr>
          <p:cNvPr id="26628" name="Picture 4" descr="defs"/>
          <p:cNvPicPr>
            <a:picLocks noChangeAspect="1" noChangeArrowheads="1"/>
          </p:cNvPicPr>
          <p:nvPr/>
        </p:nvPicPr>
        <p:blipFill>
          <a:blip r:embed="rId2"/>
          <a:srcRect/>
          <a:stretch>
            <a:fillRect/>
          </a:stretch>
        </p:blipFill>
        <p:spPr bwMode="auto">
          <a:xfrm>
            <a:off x="4716463" y="3860800"/>
            <a:ext cx="2736850" cy="20558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81923" name="Rectangle 2"/>
          <p:cNvSpPr>
            <a:spLocks noChangeArrowheads="1"/>
          </p:cNvSpPr>
          <p:nvPr/>
        </p:nvSpPr>
        <p:spPr bwMode="auto">
          <a:xfrm>
            <a:off x="-180975" y="228600"/>
            <a:ext cx="9448800" cy="1143000"/>
          </a:xfrm>
          <a:prstGeom prst="rect">
            <a:avLst/>
          </a:prstGeom>
          <a:noFill/>
          <a:ln w="9525">
            <a:noFill/>
            <a:miter lim="800000"/>
            <a:headEnd/>
            <a:tailEnd/>
          </a:ln>
        </p:spPr>
        <p:txBody>
          <a:bodyPr/>
          <a:lstStyle/>
          <a:p>
            <a:pPr algn="ctr"/>
            <a:r>
              <a:rPr lang="de-DE">
                <a:solidFill>
                  <a:srgbClr val="0000FF"/>
                </a:solidFill>
              </a:rPr>
              <a:t>Segmentation</a:t>
            </a:r>
            <a:br>
              <a:rPr lang="en-US">
                <a:solidFill>
                  <a:srgbClr val="0000FF"/>
                </a:solidFill>
              </a:rPr>
            </a:br>
            <a:endParaRPr lang="en-GB">
              <a:solidFill>
                <a:srgbClr val="0000FF"/>
              </a:solidFill>
            </a:endParaRPr>
          </a:p>
        </p:txBody>
      </p:sp>
      <p:pic>
        <p:nvPicPr>
          <p:cNvPr id="81926" name="Picture 10"/>
          <p:cNvPicPr>
            <a:picLocks noChangeAspect="1" noChangeArrowheads="1"/>
          </p:cNvPicPr>
          <p:nvPr/>
        </p:nvPicPr>
        <p:blipFill>
          <a:blip r:embed="rId2"/>
          <a:srcRect l="3166" t="12289" r="3751" b="909"/>
          <a:stretch>
            <a:fillRect/>
          </a:stretch>
        </p:blipFill>
        <p:spPr bwMode="auto">
          <a:xfrm>
            <a:off x="2771775" y="1341438"/>
            <a:ext cx="3452813" cy="489585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79875" name="Rectangle 2"/>
          <p:cNvSpPr>
            <a:spLocks noChangeArrowheads="1"/>
          </p:cNvSpPr>
          <p:nvPr/>
        </p:nvSpPr>
        <p:spPr bwMode="auto">
          <a:xfrm>
            <a:off x="-180975" y="228600"/>
            <a:ext cx="9448800" cy="1143000"/>
          </a:xfrm>
          <a:prstGeom prst="rect">
            <a:avLst/>
          </a:prstGeom>
          <a:noFill/>
          <a:ln w="9525">
            <a:noFill/>
            <a:miter lim="800000"/>
            <a:headEnd/>
            <a:tailEnd/>
          </a:ln>
        </p:spPr>
        <p:txBody>
          <a:bodyPr/>
          <a:lstStyle/>
          <a:p>
            <a:pPr algn="ctr"/>
            <a:r>
              <a:rPr lang="en-US">
                <a:solidFill>
                  <a:srgbClr val="0000FF"/>
                </a:solidFill>
              </a:rPr>
              <a:t>DARTEL </a:t>
            </a:r>
            <a:br>
              <a:rPr lang="en-US">
                <a:solidFill>
                  <a:srgbClr val="0000FF"/>
                </a:solidFill>
              </a:rPr>
            </a:br>
            <a:endParaRPr lang="en-GB">
              <a:solidFill>
                <a:srgbClr val="0000FF"/>
              </a:solidFill>
            </a:endParaRPr>
          </a:p>
        </p:txBody>
      </p:sp>
      <p:pic>
        <p:nvPicPr>
          <p:cNvPr id="104452" name="Picture 4"/>
          <p:cNvPicPr>
            <a:picLocks noChangeAspect="1" noChangeArrowheads="1"/>
          </p:cNvPicPr>
          <p:nvPr/>
        </p:nvPicPr>
        <p:blipFill>
          <a:blip r:embed="rId2"/>
          <a:srcRect l="3513" t="11761" r="3252"/>
          <a:stretch>
            <a:fillRect/>
          </a:stretch>
        </p:blipFill>
        <p:spPr bwMode="auto">
          <a:xfrm>
            <a:off x="4500563" y="1163638"/>
            <a:ext cx="3703637" cy="5360987"/>
          </a:xfrm>
          <a:prstGeom prst="rect">
            <a:avLst/>
          </a:prstGeom>
          <a:noFill/>
          <a:ln w="9525">
            <a:noFill/>
            <a:miter lim="800000"/>
            <a:headEnd/>
            <a:tailEnd/>
          </a:ln>
        </p:spPr>
      </p:pic>
      <p:sp>
        <p:nvSpPr>
          <p:cNvPr id="79881" name="TextBox 7"/>
          <p:cNvSpPr txBox="1">
            <a:spLocks noChangeArrowheads="1"/>
          </p:cNvSpPr>
          <p:nvPr/>
        </p:nvSpPr>
        <p:spPr bwMode="auto">
          <a:xfrm>
            <a:off x="684213" y="4508500"/>
            <a:ext cx="1593850" cy="641350"/>
          </a:xfrm>
          <a:prstGeom prst="rect">
            <a:avLst/>
          </a:prstGeom>
          <a:noFill/>
          <a:ln w="9525">
            <a:noFill/>
            <a:miter lim="800000"/>
            <a:headEnd/>
            <a:tailEnd/>
          </a:ln>
        </p:spPr>
        <p:txBody>
          <a:bodyPr wrap="none">
            <a:spAutoFit/>
          </a:bodyPr>
          <a:lstStyle/>
          <a:p>
            <a:r>
              <a:rPr lang="en-GB" sz="1800">
                <a:cs typeface="Arial" pitchFamily="34" charset="0"/>
              </a:rPr>
              <a:t>Rigid average</a:t>
            </a:r>
            <a:br>
              <a:rPr lang="en-GB" sz="1800">
                <a:cs typeface="Arial" pitchFamily="34" charset="0"/>
              </a:rPr>
            </a:br>
            <a:endParaRPr lang="en-GB" sz="1800">
              <a:cs typeface="Arial" pitchFamily="34" charset="0"/>
            </a:endParaRPr>
          </a:p>
        </p:txBody>
      </p:sp>
      <p:cxnSp>
        <p:nvCxnSpPr>
          <p:cNvPr id="11" name="Straight Arrow Connector 10"/>
          <p:cNvCxnSpPr/>
          <p:nvPr/>
        </p:nvCxnSpPr>
        <p:spPr>
          <a:xfrm flipV="1">
            <a:off x="2547938" y="1671638"/>
            <a:ext cx="1866900" cy="876300"/>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12" name="TextBox 11"/>
          <p:cNvSpPr txBox="1">
            <a:spLocks noChangeArrowheads="1"/>
          </p:cNvSpPr>
          <p:nvPr/>
        </p:nvSpPr>
        <p:spPr bwMode="auto">
          <a:xfrm>
            <a:off x="7380288" y="5876925"/>
            <a:ext cx="1069975" cy="304800"/>
          </a:xfrm>
          <a:prstGeom prst="rect">
            <a:avLst/>
          </a:prstGeom>
          <a:noFill/>
          <a:ln w="9525">
            <a:noFill/>
            <a:miter lim="800000"/>
            <a:headEnd/>
            <a:tailEnd/>
          </a:ln>
        </p:spPr>
        <p:txBody>
          <a:bodyPr wrap="none">
            <a:spAutoFit/>
          </a:bodyPr>
          <a:lstStyle/>
          <a:p>
            <a:r>
              <a:rPr lang="en-GB" sz="1400">
                <a:cs typeface="Arial" pitchFamily="34" charset="0"/>
              </a:rPr>
              <a:t>Template 6</a:t>
            </a:r>
          </a:p>
        </p:txBody>
      </p:sp>
      <p:sp>
        <p:nvSpPr>
          <p:cNvPr id="13" name="TextBox 12"/>
          <p:cNvSpPr txBox="1">
            <a:spLocks noChangeArrowheads="1"/>
          </p:cNvSpPr>
          <p:nvPr/>
        </p:nvSpPr>
        <p:spPr bwMode="auto">
          <a:xfrm>
            <a:off x="5292725" y="2276475"/>
            <a:ext cx="1150938" cy="304800"/>
          </a:xfrm>
          <a:prstGeom prst="rect">
            <a:avLst/>
          </a:prstGeom>
          <a:noFill/>
          <a:ln w="9525">
            <a:noFill/>
            <a:miter lim="800000"/>
            <a:headEnd/>
            <a:tailEnd/>
          </a:ln>
        </p:spPr>
        <p:txBody>
          <a:bodyPr>
            <a:spAutoFit/>
          </a:bodyPr>
          <a:lstStyle/>
          <a:p>
            <a:r>
              <a:rPr lang="en-GB" sz="1400">
                <a:cs typeface="Arial" pitchFamily="34" charset="0"/>
              </a:rPr>
              <a:t>Template 1</a:t>
            </a:r>
          </a:p>
        </p:txBody>
      </p:sp>
      <p:pic>
        <p:nvPicPr>
          <p:cNvPr id="79886" name="Picture 14"/>
          <p:cNvPicPr>
            <a:picLocks noChangeAspect="1" noChangeArrowheads="1"/>
          </p:cNvPicPr>
          <p:nvPr/>
        </p:nvPicPr>
        <p:blipFill>
          <a:blip r:embed="rId3"/>
          <a:srcRect/>
          <a:stretch>
            <a:fillRect/>
          </a:stretch>
        </p:blipFill>
        <p:spPr bwMode="auto">
          <a:xfrm>
            <a:off x="465138" y="1989138"/>
            <a:ext cx="2306637" cy="2306637"/>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77827" name="Rectangle 2"/>
          <p:cNvSpPr>
            <a:spLocks noChangeArrowheads="1"/>
          </p:cNvSpPr>
          <p:nvPr/>
        </p:nvSpPr>
        <p:spPr bwMode="auto">
          <a:xfrm>
            <a:off x="-180975" y="228600"/>
            <a:ext cx="9448800" cy="1143000"/>
          </a:xfrm>
          <a:prstGeom prst="rect">
            <a:avLst/>
          </a:prstGeom>
          <a:noFill/>
          <a:ln w="9525">
            <a:noFill/>
            <a:miter lim="800000"/>
            <a:headEnd/>
            <a:tailEnd/>
          </a:ln>
        </p:spPr>
        <p:txBody>
          <a:bodyPr/>
          <a:lstStyle/>
          <a:p>
            <a:pPr algn="ctr"/>
            <a:r>
              <a:rPr lang="de-DE">
                <a:solidFill>
                  <a:srgbClr val="0000FF"/>
                </a:solidFill>
              </a:rPr>
              <a:t>Modulation</a:t>
            </a:r>
            <a:br>
              <a:rPr lang="en-US">
                <a:solidFill>
                  <a:srgbClr val="0000FF"/>
                </a:solidFill>
              </a:rPr>
            </a:br>
            <a:endParaRPr lang="en-GB">
              <a:solidFill>
                <a:srgbClr val="0000FF"/>
              </a:solidFill>
            </a:endParaRPr>
          </a:p>
        </p:txBody>
      </p:sp>
      <p:sp>
        <p:nvSpPr>
          <p:cNvPr id="39939" name="Rectangle 3"/>
          <p:cNvSpPr>
            <a:spLocks noChangeArrowheads="1"/>
          </p:cNvSpPr>
          <p:nvPr/>
        </p:nvSpPr>
        <p:spPr bwMode="auto">
          <a:xfrm>
            <a:off x="179388" y="1484313"/>
            <a:ext cx="4038600" cy="4525962"/>
          </a:xfrm>
          <a:prstGeom prst="rect">
            <a:avLst/>
          </a:prstGeom>
          <a:noFill/>
          <a:ln w="9525">
            <a:noFill/>
            <a:miter lim="800000"/>
            <a:headEnd/>
            <a:tailEnd/>
          </a:ln>
        </p:spPr>
        <p:txBody>
          <a:bodyPr/>
          <a:lstStyle/>
          <a:p>
            <a:pPr marL="342900" indent="-342900">
              <a:lnSpc>
                <a:spcPct val="90000"/>
              </a:lnSpc>
              <a:spcBef>
                <a:spcPct val="20000"/>
              </a:spcBef>
              <a:buFontTx/>
              <a:buChar char="•"/>
            </a:pPr>
            <a:r>
              <a:rPr lang="en-GB" sz="1800"/>
              <a:t>Multiplication of the warped (normalised) tissue intensities so that their regional or global volume is preserved</a:t>
            </a:r>
          </a:p>
          <a:p>
            <a:pPr marL="742950" lvl="1" indent="-285750">
              <a:lnSpc>
                <a:spcPct val="90000"/>
              </a:lnSpc>
              <a:spcBef>
                <a:spcPct val="20000"/>
              </a:spcBef>
              <a:buFontTx/>
              <a:buChar char="–"/>
            </a:pPr>
            <a:r>
              <a:rPr lang="en-GB" sz="1800"/>
              <a:t>Can detect differences in completely registered areas</a:t>
            </a:r>
          </a:p>
          <a:p>
            <a:pPr marL="742950" lvl="1" indent="-285750">
              <a:lnSpc>
                <a:spcPct val="90000"/>
              </a:lnSpc>
              <a:spcBef>
                <a:spcPct val="20000"/>
              </a:spcBef>
              <a:buFontTx/>
              <a:buChar char="–"/>
            </a:pPr>
            <a:endParaRPr lang="en-GB" sz="1800"/>
          </a:p>
          <a:p>
            <a:pPr marL="742950" lvl="1" indent="-285750">
              <a:lnSpc>
                <a:spcPct val="90000"/>
              </a:lnSpc>
              <a:spcBef>
                <a:spcPct val="20000"/>
              </a:spcBef>
              <a:buFontTx/>
              <a:buChar char="–"/>
            </a:pPr>
            <a:endParaRPr lang="en-GB" sz="1800"/>
          </a:p>
          <a:p>
            <a:pPr marL="342900" indent="-342900">
              <a:lnSpc>
                <a:spcPct val="90000"/>
              </a:lnSpc>
              <a:spcBef>
                <a:spcPct val="20000"/>
              </a:spcBef>
              <a:buFontTx/>
              <a:buChar char="•"/>
            </a:pPr>
            <a:r>
              <a:rPr lang="en-GB" sz="1800"/>
              <a:t>Otherwise, we preserve concentrations, and are detecting mesoscopic effects that remain after approximate registration has removed the macroscopic effects</a:t>
            </a:r>
          </a:p>
          <a:p>
            <a:pPr marL="742950" lvl="1" indent="-285750">
              <a:lnSpc>
                <a:spcPct val="90000"/>
              </a:lnSpc>
              <a:spcBef>
                <a:spcPct val="20000"/>
              </a:spcBef>
              <a:buFontTx/>
              <a:buChar char="–"/>
            </a:pPr>
            <a:r>
              <a:rPr lang="en-GB" sz="1800"/>
              <a:t>Flexible (not necessarily “perfect”) registration may not leave any such differences</a:t>
            </a:r>
          </a:p>
        </p:txBody>
      </p:sp>
      <p:sp>
        <p:nvSpPr>
          <p:cNvPr id="39940" name="Rectangle 4"/>
          <p:cNvSpPr>
            <a:spLocks noChangeArrowheads="1"/>
          </p:cNvSpPr>
          <p:nvPr/>
        </p:nvSpPr>
        <p:spPr bwMode="auto">
          <a:xfrm>
            <a:off x="5940425" y="1052513"/>
            <a:ext cx="1368425" cy="936625"/>
          </a:xfrm>
          <a:prstGeom prst="rect">
            <a:avLst/>
          </a:prstGeom>
          <a:solidFill>
            <a:schemeClr val="bg2"/>
          </a:solidFill>
          <a:ln w="9525">
            <a:solidFill>
              <a:schemeClr val="tx1"/>
            </a:solidFill>
            <a:miter lim="800000"/>
            <a:headEnd/>
            <a:tailEnd/>
          </a:ln>
        </p:spPr>
        <p:txBody>
          <a:bodyPr wrap="none" anchor="ctr"/>
          <a:lstStyle/>
          <a:p>
            <a:pPr algn="ctr"/>
            <a:r>
              <a:rPr lang="en-US" sz="1800">
                <a:cs typeface="Arial" pitchFamily="34" charset="0"/>
              </a:rPr>
              <a:t>1	1</a:t>
            </a:r>
          </a:p>
        </p:txBody>
      </p:sp>
      <p:sp>
        <p:nvSpPr>
          <p:cNvPr id="43021" name="Rectangle 5"/>
          <p:cNvSpPr>
            <a:spLocks noChangeArrowheads="1"/>
          </p:cNvSpPr>
          <p:nvPr/>
        </p:nvSpPr>
        <p:spPr bwMode="auto">
          <a:xfrm>
            <a:off x="5072063" y="5027613"/>
            <a:ext cx="3170237" cy="1355725"/>
          </a:xfrm>
          <a:prstGeom prst="rect">
            <a:avLst/>
          </a:prstGeom>
          <a:solidFill>
            <a:schemeClr val="bg2"/>
          </a:solidFill>
          <a:ln w="9525">
            <a:solidFill>
              <a:schemeClr val="tx1"/>
            </a:solidFill>
            <a:miter lim="800000"/>
            <a:headEnd/>
            <a:tailEnd/>
          </a:ln>
        </p:spPr>
        <p:txBody>
          <a:bodyPr wrap="none" anchor="ctr"/>
          <a:lstStyle/>
          <a:p>
            <a:pPr algn="ctr"/>
            <a:r>
              <a:rPr lang="en-US" sz="1800">
                <a:cs typeface="Arial" pitchFamily="34" charset="0"/>
              </a:rPr>
              <a:t>2/3	1/3	1/3	2/3</a:t>
            </a:r>
          </a:p>
        </p:txBody>
      </p:sp>
      <p:sp>
        <p:nvSpPr>
          <p:cNvPr id="43022" name="Line 7"/>
          <p:cNvSpPr>
            <a:spLocks noChangeShapeType="1"/>
          </p:cNvSpPr>
          <p:nvPr/>
        </p:nvSpPr>
        <p:spPr bwMode="auto">
          <a:xfrm flipH="1">
            <a:off x="4219575" y="5665788"/>
            <a:ext cx="852488" cy="0"/>
          </a:xfrm>
          <a:prstGeom prst="line">
            <a:avLst/>
          </a:prstGeom>
          <a:noFill/>
          <a:ln w="28575">
            <a:solidFill>
              <a:schemeClr val="tx1"/>
            </a:solidFill>
            <a:round/>
            <a:headEnd/>
            <a:tailEnd type="triangle" w="med" len="med"/>
          </a:ln>
        </p:spPr>
        <p:txBody>
          <a:bodyPr/>
          <a:lstStyle/>
          <a:p>
            <a:endParaRPr lang="de-DE"/>
          </a:p>
        </p:txBody>
      </p:sp>
      <p:sp>
        <p:nvSpPr>
          <p:cNvPr id="43023" name="Line 8"/>
          <p:cNvSpPr>
            <a:spLocks noChangeShapeType="1"/>
          </p:cNvSpPr>
          <p:nvPr/>
        </p:nvSpPr>
        <p:spPr bwMode="auto">
          <a:xfrm>
            <a:off x="8242300" y="5665788"/>
            <a:ext cx="852488" cy="0"/>
          </a:xfrm>
          <a:prstGeom prst="line">
            <a:avLst/>
          </a:prstGeom>
          <a:noFill/>
          <a:ln w="28575">
            <a:solidFill>
              <a:schemeClr val="tx1"/>
            </a:solidFill>
            <a:round/>
            <a:headEnd/>
            <a:tailEnd type="triangle" w="med" len="med"/>
          </a:ln>
        </p:spPr>
        <p:txBody>
          <a:bodyPr/>
          <a:lstStyle/>
          <a:p>
            <a:endParaRPr lang="de-DE"/>
          </a:p>
        </p:txBody>
      </p:sp>
      <p:sp>
        <p:nvSpPr>
          <p:cNvPr id="43018" name="Rectangle 12"/>
          <p:cNvSpPr>
            <a:spLocks noChangeArrowheads="1"/>
          </p:cNvSpPr>
          <p:nvPr/>
        </p:nvSpPr>
        <p:spPr bwMode="auto">
          <a:xfrm>
            <a:off x="5072063" y="2627313"/>
            <a:ext cx="3170237" cy="1355725"/>
          </a:xfrm>
          <a:prstGeom prst="rect">
            <a:avLst/>
          </a:prstGeom>
          <a:solidFill>
            <a:schemeClr val="bg2"/>
          </a:solidFill>
          <a:ln w="9525">
            <a:solidFill>
              <a:schemeClr val="tx1"/>
            </a:solidFill>
            <a:miter lim="800000"/>
            <a:headEnd/>
            <a:tailEnd/>
          </a:ln>
        </p:spPr>
        <p:txBody>
          <a:bodyPr wrap="none" anchor="ctr"/>
          <a:lstStyle/>
          <a:p>
            <a:pPr algn="ctr"/>
            <a:r>
              <a:rPr lang="en-US" sz="1800">
                <a:cs typeface="Arial" pitchFamily="34" charset="0"/>
              </a:rPr>
              <a:t>1	1	1	1</a:t>
            </a:r>
          </a:p>
        </p:txBody>
      </p:sp>
      <p:sp>
        <p:nvSpPr>
          <p:cNvPr id="43019" name="Line 13"/>
          <p:cNvSpPr>
            <a:spLocks noChangeShapeType="1"/>
          </p:cNvSpPr>
          <p:nvPr/>
        </p:nvSpPr>
        <p:spPr bwMode="auto">
          <a:xfrm flipH="1">
            <a:off x="4219575" y="3265488"/>
            <a:ext cx="852488" cy="1587"/>
          </a:xfrm>
          <a:prstGeom prst="line">
            <a:avLst/>
          </a:prstGeom>
          <a:noFill/>
          <a:ln w="28575">
            <a:solidFill>
              <a:schemeClr val="tx1"/>
            </a:solidFill>
            <a:round/>
            <a:headEnd/>
            <a:tailEnd type="triangle" w="med" len="med"/>
          </a:ln>
        </p:spPr>
        <p:txBody>
          <a:bodyPr/>
          <a:lstStyle/>
          <a:p>
            <a:endParaRPr lang="de-DE"/>
          </a:p>
        </p:txBody>
      </p:sp>
      <p:sp>
        <p:nvSpPr>
          <p:cNvPr id="43020" name="Line 14"/>
          <p:cNvSpPr>
            <a:spLocks noChangeShapeType="1"/>
          </p:cNvSpPr>
          <p:nvPr/>
        </p:nvSpPr>
        <p:spPr bwMode="auto">
          <a:xfrm>
            <a:off x="8242300" y="3265488"/>
            <a:ext cx="852488" cy="1587"/>
          </a:xfrm>
          <a:prstGeom prst="line">
            <a:avLst/>
          </a:prstGeom>
          <a:noFill/>
          <a:ln w="28575">
            <a:solidFill>
              <a:schemeClr val="tx1"/>
            </a:solidFill>
            <a:round/>
            <a:headEnd/>
            <a:tailEnd type="triangle" w="med" len="med"/>
          </a:ln>
        </p:spPr>
        <p:txBody>
          <a:bodyPr/>
          <a:lstStyle/>
          <a:p>
            <a:endParaRPr lang="de-DE"/>
          </a:p>
        </p:txBody>
      </p:sp>
      <p:sp>
        <p:nvSpPr>
          <p:cNvPr id="39943" name="Text Box 15"/>
          <p:cNvSpPr txBox="1">
            <a:spLocks noChangeArrowheads="1"/>
          </p:cNvSpPr>
          <p:nvPr/>
        </p:nvSpPr>
        <p:spPr bwMode="auto">
          <a:xfrm>
            <a:off x="6156325" y="2133600"/>
            <a:ext cx="1651000" cy="366713"/>
          </a:xfrm>
          <a:prstGeom prst="rect">
            <a:avLst/>
          </a:prstGeom>
          <a:noFill/>
          <a:ln w="9525">
            <a:noFill/>
            <a:miter lim="800000"/>
            <a:headEnd/>
            <a:tailEnd/>
          </a:ln>
        </p:spPr>
        <p:txBody>
          <a:bodyPr>
            <a:spAutoFit/>
          </a:bodyPr>
          <a:lstStyle/>
          <a:p>
            <a:r>
              <a:rPr lang="en-GB" sz="1800">
                <a:cs typeface="Arial" pitchFamily="34" charset="0"/>
              </a:rPr>
              <a:t>Native</a:t>
            </a:r>
          </a:p>
        </p:txBody>
      </p:sp>
      <p:sp>
        <p:nvSpPr>
          <p:cNvPr id="39944" name="Text Box 16"/>
          <p:cNvSpPr txBox="1">
            <a:spLocks noChangeArrowheads="1"/>
          </p:cNvSpPr>
          <p:nvPr/>
        </p:nvSpPr>
        <p:spPr bwMode="auto">
          <a:xfrm>
            <a:off x="6084888" y="6491288"/>
            <a:ext cx="1250950" cy="366712"/>
          </a:xfrm>
          <a:prstGeom prst="rect">
            <a:avLst/>
          </a:prstGeom>
          <a:noFill/>
          <a:ln w="9525">
            <a:noFill/>
            <a:miter lim="800000"/>
            <a:headEnd/>
            <a:tailEnd/>
          </a:ln>
        </p:spPr>
        <p:txBody>
          <a:bodyPr wrap="none">
            <a:spAutoFit/>
          </a:bodyPr>
          <a:lstStyle/>
          <a:p>
            <a:r>
              <a:rPr lang="en-GB" sz="1800">
                <a:cs typeface="Arial" pitchFamily="34" charset="0"/>
              </a:rPr>
              <a:t>Modulated</a:t>
            </a:r>
          </a:p>
        </p:txBody>
      </p:sp>
      <p:sp>
        <p:nvSpPr>
          <p:cNvPr id="39945" name="Text Box 17"/>
          <p:cNvSpPr txBox="1">
            <a:spLocks noChangeArrowheads="1"/>
          </p:cNvSpPr>
          <p:nvPr/>
        </p:nvSpPr>
        <p:spPr bwMode="auto">
          <a:xfrm>
            <a:off x="5867400" y="4221163"/>
            <a:ext cx="1543050" cy="366712"/>
          </a:xfrm>
          <a:prstGeom prst="rect">
            <a:avLst/>
          </a:prstGeom>
          <a:noFill/>
          <a:ln w="9525">
            <a:noFill/>
            <a:miter lim="800000"/>
            <a:headEnd/>
            <a:tailEnd/>
          </a:ln>
        </p:spPr>
        <p:txBody>
          <a:bodyPr wrap="none">
            <a:spAutoFit/>
          </a:bodyPr>
          <a:lstStyle/>
          <a:p>
            <a:r>
              <a:rPr lang="en-GB" sz="1800">
                <a:cs typeface="Arial" pitchFamily="34" charset="0"/>
              </a:rPr>
              <a:t>Unmodulated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93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939">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93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99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9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30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30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0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9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0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30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0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9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P spid="39940" grpId="0" animBg="1"/>
      <p:bldP spid="43021" grpId="0" animBg="1"/>
      <p:bldP spid="43022" grpId="0" animBg="1"/>
      <p:bldP spid="43023" grpId="0" animBg="1"/>
      <p:bldP spid="43018" grpId="0" animBg="1"/>
      <p:bldP spid="43019" grpId="0" animBg="1"/>
      <p:bldP spid="43020" grpId="0" animBg="1"/>
      <p:bldP spid="39943" grpId="0"/>
      <p:bldP spid="39944" grpId="0"/>
      <p:bldP spid="3994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78851" name="Rectangle 2"/>
          <p:cNvSpPr>
            <a:spLocks noChangeArrowheads="1"/>
          </p:cNvSpPr>
          <p:nvPr/>
        </p:nvSpPr>
        <p:spPr bwMode="auto">
          <a:xfrm>
            <a:off x="-180975" y="228600"/>
            <a:ext cx="9448800" cy="1143000"/>
          </a:xfrm>
          <a:prstGeom prst="rect">
            <a:avLst/>
          </a:prstGeom>
          <a:noFill/>
          <a:ln w="9525">
            <a:noFill/>
            <a:miter lim="800000"/>
            <a:headEnd/>
            <a:tailEnd/>
          </a:ln>
        </p:spPr>
        <p:txBody>
          <a:bodyPr/>
          <a:lstStyle/>
          <a:p>
            <a:pPr algn="ctr"/>
            <a:r>
              <a:rPr lang="en-US">
                <a:solidFill>
                  <a:srgbClr val="0000FF"/>
                </a:solidFill>
              </a:rPr>
              <a:t>Total Intracranial Volume (TIV/ICV)</a:t>
            </a:r>
            <a:br>
              <a:rPr lang="en-US">
                <a:solidFill>
                  <a:srgbClr val="0000FF"/>
                </a:solidFill>
              </a:rPr>
            </a:br>
            <a:endParaRPr lang="en-GB">
              <a:solidFill>
                <a:srgbClr val="0000FF"/>
              </a:solidFill>
            </a:endParaRPr>
          </a:p>
        </p:txBody>
      </p:sp>
      <p:sp>
        <p:nvSpPr>
          <p:cNvPr id="78863" name="Rectangle 15"/>
          <p:cNvSpPr>
            <a:spLocks noChangeArrowheads="1"/>
          </p:cNvSpPr>
          <p:nvPr/>
        </p:nvSpPr>
        <p:spPr bwMode="auto">
          <a:xfrm>
            <a:off x="1042988" y="1484313"/>
            <a:ext cx="6965950" cy="4424362"/>
          </a:xfrm>
          <a:prstGeom prst="rect">
            <a:avLst/>
          </a:prstGeom>
          <a:noFill/>
          <a:ln w="9525">
            <a:noFill/>
            <a:miter lim="800000"/>
            <a:headEnd/>
            <a:tailEnd/>
          </a:ln>
          <a:effectLst/>
        </p:spPr>
        <p:txBody>
          <a:bodyPr>
            <a:spAutoFit/>
          </a:bodyPr>
          <a:lstStyle/>
          <a:p>
            <a:pPr>
              <a:buFontTx/>
              <a:buChar char="•"/>
            </a:pPr>
            <a:r>
              <a:rPr lang="en-GB" sz="1800"/>
              <a:t>    “Global” integrated tissue volume may be correlated with  </a:t>
            </a:r>
          </a:p>
          <a:p>
            <a:r>
              <a:rPr lang="en-GB" sz="1800"/>
              <a:t>     interesting regional effects</a:t>
            </a:r>
          </a:p>
          <a:p>
            <a:endParaRPr lang="en-GB" sz="1800"/>
          </a:p>
          <a:p>
            <a:pPr lvl="1">
              <a:buFontTx/>
              <a:buChar char="•"/>
            </a:pPr>
            <a:r>
              <a:rPr lang="en-GB" sz="1800"/>
              <a:t>   Correcting for globals in this case may overly reduce sensitivity </a:t>
            </a:r>
          </a:p>
          <a:p>
            <a:pPr lvl="1"/>
            <a:r>
              <a:rPr lang="en-GB" sz="1800"/>
              <a:t>    to local differences</a:t>
            </a:r>
          </a:p>
          <a:p>
            <a:pPr lvl="1"/>
            <a:endParaRPr lang="en-GB" sz="1800"/>
          </a:p>
          <a:p>
            <a:pPr lvl="1">
              <a:buFontTx/>
              <a:buChar char="•"/>
            </a:pPr>
            <a:r>
              <a:rPr lang="en-GB" sz="1800"/>
              <a:t>   Total intracranial volume integrates GM, WM and CSF, or </a:t>
            </a:r>
          </a:p>
          <a:p>
            <a:pPr lvl="1"/>
            <a:r>
              <a:rPr lang="en-GB" sz="1800"/>
              <a:t>    attempts to measure the skull-volume directly</a:t>
            </a:r>
          </a:p>
          <a:p>
            <a:pPr lvl="1"/>
            <a:endParaRPr lang="en-GB" sz="1800"/>
          </a:p>
          <a:p>
            <a:pPr lvl="2">
              <a:buFontTx/>
              <a:buChar char="•"/>
            </a:pPr>
            <a:r>
              <a:rPr lang="en-GB" sz="1800"/>
              <a:t>   Not sensitive to global reduction of GM+WM (cancelled out by </a:t>
            </a:r>
          </a:p>
          <a:p>
            <a:pPr lvl="2"/>
            <a:r>
              <a:rPr lang="en-GB" sz="1800"/>
              <a:t>    CSF expansion – skull is fixed!)</a:t>
            </a:r>
          </a:p>
          <a:p>
            <a:pPr lvl="2"/>
            <a:endParaRPr lang="en-GB" sz="1800"/>
          </a:p>
          <a:p>
            <a:pPr lvl="1">
              <a:buFontTx/>
              <a:buChar char="•"/>
            </a:pPr>
            <a:r>
              <a:rPr lang="en-GB" sz="1800"/>
              <a:t>   Correcting for TIV in VBM statistics </a:t>
            </a:r>
            <a:r>
              <a:rPr lang="en-GB" sz="1800" b="1"/>
              <a:t>may</a:t>
            </a:r>
            <a:r>
              <a:rPr lang="en-GB" sz="1800"/>
              <a:t> give more powerful </a:t>
            </a:r>
          </a:p>
          <a:p>
            <a:pPr lvl="1"/>
            <a:r>
              <a:rPr lang="en-GB" sz="1800"/>
              <a:t>    and/or more interpretable results</a:t>
            </a:r>
          </a:p>
          <a:p>
            <a:pPr lvl="2">
              <a:buFontTx/>
              <a:buChar char="•"/>
            </a:pPr>
            <a:endParaRPr lang="en-GB"/>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80899" name="Rectangle 2"/>
          <p:cNvSpPr>
            <a:spLocks noChangeArrowheads="1"/>
          </p:cNvSpPr>
          <p:nvPr/>
        </p:nvSpPr>
        <p:spPr bwMode="auto">
          <a:xfrm>
            <a:off x="-180975" y="228600"/>
            <a:ext cx="9448800" cy="1143000"/>
          </a:xfrm>
          <a:prstGeom prst="rect">
            <a:avLst/>
          </a:prstGeom>
          <a:noFill/>
          <a:ln w="9525">
            <a:noFill/>
            <a:miter lim="800000"/>
            <a:headEnd/>
            <a:tailEnd/>
          </a:ln>
        </p:spPr>
        <p:txBody>
          <a:bodyPr/>
          <a:lstStyle/>
          <a:p>
            <a:pPr algn="ctr"/>
            <a:r>
              <a:rPr lang="en-GB">
                <a:solidFill>
                  <a:srgbClr val="0000FF"/>
                </a:solidFill>
              </a:rPr>
              <a:t>Statistical Parametric Mapping…</a:t>
            </a:r>
          </a:p>
        </p:txBody>
      </p:sp>
      <p:pic>
        <p:nvPicPr>
          <p:cNvPr id="80902" name="Picture 6"/>
          <p:cNvPicPr>
            <a:picLocks noChangeArrowheads="1"/>
          </p:cNvPicPr>
          <p:nvPr/>
        </p:nvPicPr>
        <p:blipFill>
          <a:blip r:embed="rId2">
            <a:clrChange>
              <a:clrFrom>
                <a:srgbClr val="081E57"/>
              </a:clrFrom>
              <a:clrTo>
                <a:srgbClr val="081E57">
                  <a:alpha val="0"/>
                </a:srgbClr>
              </a:clrTo>
            </a:clrChange>
          </a:blip>
          <a:srcRect/>
          <a:stretch>
            <a:fillRect/>
          </a:stretch>
        </p:blipFill>
        <p:spPr bwMode="auto">
          <a:xfrm>
            <a:off x="6553200" y="4191000"/>
            <a:ext cx="1582738" cy="1887538"/>
          </a:xfrm>
          <a:prstGeom prst="rect">
            <a:avLst/>
          </a:prstGeom>
          <a:noFill/>
          <a:ln w="12700">
            <a:noFill/>
            <a:miter lim="800000"/>
            <a:headEnd/>
            <a:tailEnd/>
          </a:ln>
          <a:effectLst/>
        </p:spPr>
      </p:pic>
      <p:grpSp>
        <p:nvGrpSpPr>
          <p:cNvPr id="2" name="Group 7"/>
          <p:cNvGrpSpPr>
            <a:grpSpLocks/>
          </p:cNvGrpSpPr>
          <p:nvPr/>
        </p:nvGrpSpPr>
        <p:grpSpPr bwMode="auto">
          <a:xfrm>
            <a:off x="549275" y="1582738"/>
            <a:ext cx="3614738" cy="2828925"/>
            <a:chOff x="359" y="997"/>
            <a:chExt cx="2081" cy="1554"/>
          </a:xfrm>
        </p:grpSpPr>
        <p:sp>
          <p:nvSpPr>
            <p:cNvPr id="80904" name="Rectangle 8"/>
            <p:cNvSpPr>
              <a:spLocks noChangeArrowheads="1"/>
            </p:cNvSpPr>
            <p:nvPr/>
          </p:nvSpPr>
          <p:spPr bwMode="auto">
            <a:xfrm>
              <a:off x="570" y="2351"/>
              <a:ext cx="550" cy="200"/>
            </a:xfrm>
            <a:prstGeom prst="rect">
              <a:avLst/>
            </a:prstGeom>
            <a:noFill/>
            <a:ln w="12700">
              <a:noFill/>
              <a:miter lim="800000"/>
              <a:headEnd/>
              <a:tailEnd/>
            </a:ln>
            <a:effectLst/>
          </p:spPr>
          <p:txBody>
            <a:bodyPr wrap="none" lIns="90488" tIns="44450" rIns="90488" bIns="44450">
              <a:spAutoFit/>
            </a:bodyPr>
            <a:lstStyle/>
            <a:p>
              <a:pPr eaLnBrk="0" hangingPunct="0"/>
              <a:r>
                <a:rPr lang="en-GB" sz="1800"/>
                <a:t>group 1</a:t>
              </a:r>
            </a:p>
          </p:txBody>
        </p:sp>
        <p:sp>
          <p:nvSpPr>
            <p:cNvPr id="80905" name="Rectangle 9"/>
            <p:cNvSpPr>
              <a:spLocks noChangeArrowheads="1"/>
            </p:cNvSpPr>
            <p:nvPr/>
          </p:nvSpPr>
          <p:spPr bwMode="auto">
            <a:xfrm>
              <a:off x="1701" y="2351"/>
              <a:ext cx="550" cy="200"/>
            </a:xfrm>
            <a:prstGeom prst="rect">
              <a:avLst/>
            </a:prstGeom>
            <a:noFill/>
            <a:ln w="12700">
              <a:noFill/>
              <a:miter lim="800000"/>
              <a:headEnd/>
              <a:tailEnd/>
            </a:ln>
            <a:effectLst/>
          </p:spPr>
          <p:txBody>
            <a:bodyPr wrap="none" lIns="90488" tIns="44450" rIns="90488" bIns="44450">
              <a:spAutoFit/>
            </a:bodyPr>
            <a:lstStyle/>
            <a:p>
              <a:pPr eaLnBrk="0" hangingPunct="0"/>
              <a:r>
                <a:rPr lang="en-GB" sz="1800"/>
                <a:t>group 2</a:t>
              </a:r>
              <a:endParaRPr lang="en-GB" sz="1800">
                <a:solidFill>
                  <a:schemeClr val="hlink"/>
                </a:solidFill>
              </a:endParaRPr>
            </a:p>
          </p:txBody>
        </p:sp>
        <p:grpSp>
          <p:nvGrpSpPr>
            <p:cNvPr id="3" name="Group 10"/>
            <p:cNvGrpSpPr>
              <a:grpSpLocks/>
            </p:cNvGrpSpPr>
            <p:nvPr/>
          </p:nvGrpSpPr>
          <p:grpSpPr bwMode="auto">
            <a:xfrm>
              <a:off x="359" y="997"/>
              <a:ext cx="589" cy="722"/>
              <a:chOff x="359" y="997"/>
              <a:chExt cx="589" cy="722"/>
            </a:xfrm>
          </p:grpSpPr>
          <p:pic>
            <p:nvPicPr>
              <p:cNvPr id="80907" name="Picture 11"/>
              <p:cNvPicPr>
                <a:picLocks noChangeArrowheads="1"/>
              </p:cNvPicPr>
              <p:nvPr/>
            </p:nvPicPr>
            <p:blipFill>
              <a:blip r:embed="rId3"/>
              <a:srcRect/>
              <a:stretch>
                <a:fillRect/>
              </a:stretch>
            </p:blipFill>
            <p:spPr bwMode="auto">
              <a:xfrm>
                <a:off x="359" y="997"/>
                <a:ext cx="584" cy="722"/>
              </a:xfrm>
              <a:prstGeom prst="rect">
                <a:avLst/>
              </a:prstGeom>
              <a:noFill/>
              <a:ln w="12700">
                <a:noFill/>
                <a:miter lim="800000"/>
                <a:headEnd/>
                <a:tailEnd/>
              </a:ln>
              <a:effectLst/>
            </p:spPr>
          </p:pic>
          <p:sp>
            <p:nvSpPr>
              <p:cNvPr id="80908" name="Line 12"/>
              <p:cNvSpPr>
                <a:spLocks noChangeShapeType="1"/>
              </p:cNvSpPr>
              <p:nvPr/>
            </p:nvSpPr>
            <p:spPr bwMode="auto">
              <a:xfrm>
                <a:off x="360" y="1616"/>
                <a:ext cx="588" cy="0"/>
              </a:xfrm>
              <a:prstGeom prst="line">
                <a:avLst/>
              </a:prstGeom>
              <a:noFill/>
              <a:ln w="12700">
                <a:solidFill>
                  <a:schemeClr val="hlink"/>
                </a:solidFill>
                <a:round/>
                <a:headEnd/>
                <a:tailEnd/>
              </a:ln>
              <a:effectLst/>
            </p:spPr>
            <p:txBody>
              <a:bodyPr wrap="none" anchor="ctr"/>
              <a:lstStyle/>
              <a:p>
                <a:endParaRPr lang="de-DE"/>
              </a:p>
            </p:txBody>
          </p:sp>
          <p:sp>
            <p:nvSpPr>
              <p:cNvPr id="80909" name="Line 13"/>
              <p:cNvSpPr>
                <a:spLocks noChangeShapeType="1"/>
              </p:cNvSpPr>
              <p:nvPr/>
            </p:nvSpPr>
            <p:spPr bwMode="auto">
              <a:xfrm>
                <a:off x="648" y="1000"/>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4" name="Group 14"/>
            <p:cNvGrpSpPr>
              <a:grpSpLocks/>
            </p:cNvGrpSpPr>
            <p:nvPr/>
          </p:nvGrpSpPr>
          <p:grpSpPr bwMode="auto">
            <a:xfrm>
              <a:off x="1275" y="997"/>
              <a:ext cx="589" cy="722"/>
              <a:chOff x="1275" y="997"/>
              <a:chExt cx="589" cy="722"/>
            </a:xfrm>
          </p:grpSpPr>
          <p:pic>
            <p:nvPicPr>
              <p:cNvPr id="80911" name="Picture 15"/>
              <p:cNvPicPr>
                <a:picLocks noChangeArrowheads="1"/>
              </p:cNvPicPr>
              <p:nvPr/>
            </p:nvPicPr>
            <p:blipFill>
              <a:blip r:embed="rId3"/>
              <a:srcRect/>
              <a:stretch>
                <a:fillRect/>
              </a:stretch>
            </p:blipFill>
            <p:spPr bwMode="auto">
              <a:xfrm>
                <a:off x="1275" y="997"/>
                <a:ext cx="584" cy="722"/>
              </a:xfrm>
              <a:prstGeom prst="rect">
                <a:avLst/>
              </a:prstGeom>
              <a:noFill/>
              <a:ln w="12700">
                <a:noFill/>
                <a:miter lim="800000"/>
                <a:headEnd/>
                <a:tailEnd/>
              </a:ln>
              <a:effectLst/>
            </p:spPr>
          </p:pic>
          <p:sp>
            <p:nvSpPr>
              <p:cNvPr id="80912" name="Line 16"/>
              <p:cNvSpPr>
                <a:spLocks noChangeShapeType="1"/>
              </p:cNvSpPr>
              <p:nvPr/>
            </p:nvSpPr>
            <p:spPr bwMode="auto">
              <a:xfrm>
                <a:off x="1276" y="1616"/>
                <a:ext cx="588" cy="0"/>
              </a:xfrm>
              <a:prstGeom prst="line">
                <a:avLst/>
              </a:prstGeom>
              <a:noFill/>
              <a:ln w="12700">
                <a:solidFill>
                  <a:schemeClr val="hlink"/>
                </a:solidFill>
                <a:round/>
                <a:headEnd/>
                <a:tailEnd/>
              </a:ln>
              <a:effectLst/>
            </p:spPr>
            <p:txBody>
              <a:bodyPr wrap="none" anchor="ctr"/>
              <a:lstStyle/>
              <a:p>
                <a:endParaRPr lang="de-DE"/>
              </a:p>
            </p:txBody>
          </p:sp>
          <p:sp>
            <p:nvSpPr>
              <p:cNvPr id="80913" name="Line 17"/>
              <p:cNvSpPr>
                <a:spLocks noChangeShapeType="1"/>
              </p:cNvSpPr>
              <p:nvPr/>
            </p:nvSpPr>
            <p:spPr bwMode="auto">
              <a:xfrm>
                <a:off x="1564" y="1000"/>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5" name="Group 18"/>
            <p:cNvGrpSpPr>
              <a:grpSpLocks/>
            </p:cNvGrpSpPr>
            <p:nvPr/>
          </p:nvGrpSpPr>
          <p:grpSpPr bwMode="auto">
            <a:xfrm>
              <a:off x="455" y="1093"/>
              <a:ext cx="589" cy="722"/>
              <a:chOff x="455" y="1093"/>
              <a:chExt cx="589" cy="722"/>
            </a:xfrm>
          </p:grpSpPr>
          <p:pic>
            <p:nvPicPr>
              <p:cNvPr id="80915" name="Picture 19"/>
              <p:cNvPicPr>
                <a:picLocks noChangeArrowheads="1"/>
              </p:cNvPicPr>
              <p:nvPr/>
            </p:nvPicPr>
            <p:blipFill>
              <a:blip r:embed="rId3"/>
              <a:srcRect/>
              <a:stretch>
                <a:fillRect/>
              </a:stretch>
            </p:blipFill>
            <p:spPr bwMode="auto">
              <a:xfrm>
                <a:off x="455" y="1093"/>
                <a:ext cx="584" cy="722"/>
              </a:xfrm>
              <a:prstGeom prst="rect">
                <a:avLst/>
              </a:prstGeom>
              <a:noFill/>
              <a:ln w="12700">
                <a:noFill/>
                <a:miter lim="800000"/>
                <a:headEnd/>
                <a:tailEnd/>
              </a:ln>
              <a:effectLst/>
            </p:spPr>
          </p:pic>
          <p:sp>
            <p:nvSpPr>
              <p:cNvPr id="80916" name="Line 20"/>
              <p:cNvSpPr>
                <a:spLocks noChangeShapeType="1"/>
              </p:cNvSpPr>
              <p:nvPr/>
            </p:nvSpPr>
            <p:spPr bwMode="auto">
              <a:xfrm>
                <a:off x="456" y="1712"/>
                <a:ext cx="588" cy="0"/>
              </a:xfrm>
              <a:prstGeom prst="line">
                <a:avLst/>
              </a:prstGeom>
              <a:noFill/>
              <a:ln w="12700">
                <a:solidFill>
                  <a:schemeClr val="hlink"/>
                </a:solidFill>
                <a:round/>
                <a:headEnd/>
                <a:tailEnd/>
              </a:ln>
              <a:effectLst/>
            </p:spPr>
            <p:txBody>
              <a:bodyPr wrap="none" anchor="ctr"/>
              <a:lstStyle/>
              <a:p>
                <a:endParaRPr lang="de-DE"/>
              </a:p>
            </p:txBody>
          </p:sp>
          <p:sp>
            <p:nvSpPr>
              <p:cNvPr id="80917" name="Line 21"/>
              <p:cNvSpPr>
                <a:spLocks noChangeShapeType="1"/>
              </p:cNvSpPr>
              <p:nvPr/>
            </p:nvSpPr>
            <p:spPr bwMode="auto">
              <a:xfrm>
                <a:off x="744" y="1096"/>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6" name="Group 22"/>
            <p:cNvGrpSpPr>
              <a:grpSpLocks/>
            </p:cNvGrpSpPr>
            <p:nvPr/>
          </p:nvGrpSpPr>
          <p:grpSpPr bwMode="auto">
            <a:xfrm>
              <a:off x="1371" y="1093"/>
              <a:ext cx="589" cy="722"/>
              <a:chOff x="1371" y="1093"/>
              <a:chExt cx="589" cy="722"/>
            </a:xfrm>
          </p:grpSpPr>
          <p:pic>
            <p:nvPicPr>
              <p:cNvPr id="80919" name="Picture 23"/>
              <p:cNvPicPr>
                <a:picLocks noChangeArrowheads="1"/>
              </p:cNvPicPr>
              <p:nvPr/>
            </p:nvPicPr>
            <p:blipFill>
              <a:blip r:embed="rId3"/>
              <a:srcRect/>
              <a:stretch>
                <a:fillRect/>
              </a:stretch>
            </p:blipFill>
            <p:spPr bwMode="auto">
              <a:xfrm>
                <a:off x="1371" y="1093"/>
                <a:ext cx="584" cy="722"/>
              </a:xfrm>
              <a:prstGeom prst="rect">
                <a:avLst/>
              </a:prstGeom>
              <a:noFill/>
              <a:ln w="12700">
                <a:noFill/>
                <a:miter lim="800000"/>
                <a:headEnd/>
                <a:tailEnd/>
              </a:ln>
              <a:effectLst/>
            </p:spPr>
          </p:pic>
          <p:sp>
            <p:nvSpPr>
              <p:cNvPr id="80920" name="Line 24"/>
              <p:cNvSpPr>
                <a:spLocks noChangeShapeType="1"/>
              </p:cNvSpPr>
              <p:nvPr/>
            </p:nvSpPr>
            <p:spPr bwMode="auto">
              <a:xfrm>
                <a:off x="1372" y="1712"/>
                <a:ext cx="588" cy="0"/>
              </a:xfrm>
              <a:prstGeom prst="line">
                <a:avLst/>
              </a:prstGeom>
              <a:noFill/>
              <a:ln w="12700">
                <a:solidFill>
                  <a:schemeClr val="hlink"/>
                </a:solidFill>
                <a:round/>
                <a:headEnd/>
                <a:tailEnd/>
              </a:ln>
              <a:effectLst/>
            </p:spPr>
            <p:txBody>
              <a:bodyPr wrap="none" anchor="ctr"/>
              <a:lstStyle/>
              <a:p>
                <a:endParaRPr lang="de-DE"/>
              </a:p>
            </p:txBody>
          </p:sp>
          <p:sp>
            <p:nvSpPr>
              <p:cNvPr id="80921" name="Line 25"/>
              <p:cNvSpPr>
                <a:spLocks noChangeShapeType="1"/>
              </p:cNvSpPr>
              <p:nvPr/>
            </p:nvSpPr>
            <p:spPr bwMode="auto">
              <a:xfrm>
                <a:off x="1660" y="1096"/>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7" name="Group 26"/>
            <p:cNvGrpSpPr>
              <a:grpSpLocks/>
            </p:cNvGrpSpPr>
            <p:nvPr/>
          </p:nvGrpSpPr>
          <p:grpSpPr bwMode="auto">
            <a:xfrm>
              <a:off x="551" y="1189"/>
              <a:ext cx="589" cy="722"/>
              <a:chOff x="551" y="1189"/>
              <a:chExt cx="589" cy="722"/>
            </a:xfrm>
          </p:grpSpPr>
          <p:pic>
            <p:nvPicPr>
              <p:cNvPr id="80923" name="Picture 27"/>
              <p:cNvPicPr>
                <a:picLocks noChangeArrowheads="1"/>
              </p:cNvPicPr>
              <p:nvPr/>
            </p:nvPicPr>
            <p:blipFill>
              <a:blip r:embed="rId3"/>
              <a:srcRect/>
              <a:stretch>
                <a:fillRect/>
              </a:stretch>
            </p:blipFill>
            <p:spPr bwMode="auto">
              <a:xfrm>
                <a:off x="551" y="1189"/>
                <a:ext cx="584" cy="722"/>
              </a:xfrm>
              <a:prstGeom prst="rect">
                <a:avLst/>
              </a:prstGeom>
              <a:noFill/>
              <a:ln w="12700">
                <a:noFill/>
                <a:miter lim="800000"/>
                <a:headEnd/>
                <a:tailEnd/>
              </a:ln>
              <a:effectLst/>
            </p:spPr>
          </p:pic>
          <p:sp>
            <p:nvSpPr>
              <p:cNvPr id="80924" name="Line 28"/>
              <p:cNvSpPr>
                <a:spLocks noChangeShapeType="1"/>
              </p:cNvSpPr>
              <p:nvPr/>
            </p:nvSpPr>
            <p:spPr bwMode="auto">
              <a:xfrm>
                <a:off x="552" y="1808"/>
                <a:ext cx="588" cy="0"/>
              </a:xfrm>
              <a:prstGeom prst="line">
                <a:avLst/>
              </a:prstGeom>
              <a:noFill/>
              <a:ln w="12700">
                <a:solidFill>
                  <a:schemeClr val="hlink"/>
                </a:solidFill>
                <a:round/>
                <a:headEnd/>
                <a:tailEnd/>
              </a:ln>
              <a:effectLst/>
            </p:spPr>
            <p:txBody>
              <a:bodyPr wrap="none" anchor="ctr"/>
              <a:lstStyle/>
              <a:p>
                <a:endParaRPr lang="de-DE"/>
              </a:p>
            </p:txBody>
          </p:sp>
          <p:sp>
            <p:nvSpPr>
              <p:cNvPr id="80925" name="Line 29"/>
              <p:cNvSpPr>
                <a:spLocks noChangeShapeType="1"/>
              </p:cNvSpPr>
              <p:nvPr/>
            </p:nvSpPr>
            <p:spPr bwMode="auto">
              <a:xfrm>
                <a:off x="840" y="1192"/>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8" name="Group 30"/>
            <p:cNvGrpSpPr>
              <a:grpSpLocks/>
            </p:cNvGrpSpPr>
            <p:nvPr/>
          </p:nvGrpSpPr>
          <p:grpSpPr bwMode="auto">
            <a:xfrm>
              <a:off x="1467" y="1189"/>
              <a:ext cx="589" cy="722"/>
              <a:chOff x="1467" y="1189"/>
              <a:chExt cx="589" cy="722"/>
            </a:xfrm>
          </p:grpSpPr>
          <p:pic>
            <p:nvPicPr>
              <p:cNvPr id="80927" name="Picture 31"/>
              <p:cNvPicPr>
                <a:picLocks noChangeArrowheads="1"/>
              </p:cNvPicPr>
              <p:nvPr/>
            </p:nvPicPr>
            <p:blipFill>
              <a:blip r:embed="rId3"/>
              <a:srcRect/>
              <a:stretch>
                <a:fillRect/>
              </a:stretch>
            </p:blipFill>
            <p:spPr bwMode="auto">
              <a:xfrm>
                <a:off x="1467" y="1189"/>
                <a:ext cx="584" cy="722"/>
              </a:xfrm>
              <a:prstGeom prst="rect">
                <a:avLst/>
              </a:prstGeom>
              <a:noFill/>
              <a:ln w="12700">
                <a:noFill/>
                <a:miter lim="800000"/>
                <a:headEnd/>
                <a:tailEnd/>
              </a:ln>
              <a:effectLst/>
            </p:spPr>
          </p:pic>
          <p:sp>
            <p:nvSpPr>
              <p:cNvPr id="80928" name="Line 32"/>
              <p:cNvSpPr>
                <a:spLocks noChangeShapeType="1"/>
              </p:cNvSpPr>
              <p:nvPr/>
            </p:nvSpPr>
            <p:spPr bwMode="auto">
              <a:xfrm>
                <a:off x="1468" y="1808"/>
                <a:ext cx="588" cy="0"/>
              </a:xfrm>
              <a:prstGeom prst="line">
                <a:avLst/>
              </a:prstGeom>
              <a:noFill/>
              <a:ln w="12700">
                <a:solidFill>
                  <a:schemeClr val="hlink"/>
                </a:solidFill>
                <a:round/>
                <a:headEnd/>
                <a:tailEnd/>
              </a:ln>
              <a:effectLst/>
            </p:spPr>
            <p:txBody>
              <a:bodyPr wrap="none" anchor="ctr"/>
              <a:lstStyle/>
              <a:p>
                <a:endParaRPr lang="de-DE"/>
              </a:p>
            </p:txBody>
          </p:sp>
          <p:sp>
            <p:nvSpPr>
              <p:cNvPr id="80929" name="Line 33"/>
              <p:cNvSpPr>
                <a:spLocks noChangeShapeType="1"/>
              </p:cNvSpPr>
              <p:nvPr/>
            </p:nvSpPr>
            <p:spPr bwMode="auto">
              <a:xfrm>
                <a:off x="1756" y="1192"/>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9" name="Group 34"/>
            <p:cNvGrpSpPr>
              <a:grpSpLocks/>
            </p:cNvGrpSpPr>
            <p:nvPr/>
          </p:nvGrpSpPr>
          <p:grpSpPr bwMode="auto">
            <a:xfrm>
              <a:off x="647" y="1285"/>
              <a:ext cx="589" cy="722"/>
              <a:chOff x="647" y="1285"/>
              <a:chExt cx="589" cy="722"/>
            </a:xfrm>
          </p:grpSpPr>
          <p:pic>
            <p:nvPicPr>
              <p:cNvPr id="80931" name="Picture 35"/>
              <p:cNvPicPr>
                <a:picLocks noChangeArrowheads="1"/>
              </p:cNvPicPr>
              <p:nvPr/>
            </p:nvPicPr>
            <p:blipFill>
              <a:blip r:embed="rId3"/>
              <a:srcRect/>
              <a:stretch>
                <a:fillRect/>
              </a:stretch>
            </p:blipFill>
            <p:spPr bwMode="auto">
              <a:xfrm>
                <a:off x="647" y="1285"/>
                <a:ext cx="584" cy="722"/>
              </a:xfrm>
              <a:prstGeom prst="rect">
                <a:avLst/>
              </a:prstGeom>
              <a:noFill/>
              <a:ln w="12700">
                <a:noFill/>
                <a:miter lim="800000"/>
                <a:headEnd/>
                <a:tailEnd/>
              </a:ln>
              <a:effectLst/>
            </p:spPr>
          </p:pic>
          <p:sp>
            <p:nvSpPr>
              <p:cNvPr id="80932" name="Line 36"/>
              <p:cNvSpPr>
                <a:spLocks noChangeShapeType="1"/>
              </p:cNvSpPr>
              <p:nvPr/>
            </p:nvSpPr>
            <p:spPr bwMode="auto">
              <a:xfrm>
                <a:off x="648" y="1904"/>
                <a:ext cx="588" cy="0"/>
              </a:xfrm>
              <a:prstGeom prst="line">
                <a:avLst/>
              </a:prstGeom>
              <a:noFill/>
              <a:ln w="12700">
                <a:solidFill>
                  <a:schemeClr val="hlink"/>
                </a:solidFill>
                <a:round/>
                <a:headEnd/>
                <a:tailEnd/>
              </a:ln>
              <a:effectLst/>
            </p:spPr>
            <p:txBody>
              <a:bodyPr wrap="none" anchor="ctr"/>
              <a:lstStyle/>
              <a:p>
                <a:endParaRPr lang="de-DE"/>
              </a:p>
            </p:txBody>
          </p:sp>
          <p:sp>
            <p:nvSpPr>
              <p:cNvPr id="80933" name="Line 37"/>
              <p:cNvSpPr>
                <a:spLocks noChangeShapeType="1"/>
              </p:cNvSpPr>
              <p:nvPr/>
            </p:nvSpPr>
            <p:spPr bwMode="auto">
              <a:xfrm>
                <a:off x="936" y="1288"/>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10" name="Group 38"/>
            <p:cNvGrpSpPr>
              <a:grpSpLocks/>
            </p:cNvGrpSpPr>
            <p:nvPr/>
          </p:nvGrpSpPr>
          <p:grpSpPr bwMode="auto">
            <a:xfrm>
              <a:off x="1563" y="1285"/>
              <a:ext cx="589" cy="722"/>
              <a:chOff x="1563" y="1285"/>
              <a:chExt cx="589" cy="722"/>
            </a:xfrm>
          </p:grpSpPr>
          <p:pic>
            <p:nvPicPr>
              <p:cNvPr id="80935" name="Picture 39"/>
              <p:cNvPicPr>
                <a:picLocks noChangeArrowheads="1"/>
              </p:cNvPicPr>
              <p:nvPr/>
            </p:nvPicPr>
            <p:blipFill>
              <a:blip r:embed="rId3"/>
              <a:srcRect/>
              <a:stretch>
                <a:fillRect/>
              </a:stretch>
            </p:blipFill>
            <p:spPr bwMode="auto">
              <a:xfrm>
                <a:off x="1563" y="1285"/>
                <a:ext cx="584" cy="722"/>
              </a:xfrm>
              <a:prstGeom prst="rect">
                <a:avLst/>
              </a:prstGeom>
              <a:noFill/>
              <a:ln w="12700">
                <a:noFill/>
                <a:miter lim="800000"/>
                <a:headEnd/>
                <a:tailEnd/>
              </a:ln>
              <a:effectLst/>
            </p:spPr>
          </p:pic>
          <p:sp>
            <p:nvSpPr>
              <p:cNvPr id="80936" name="Line 40"/>
              <p:cNvSpPr>
                <a:spLocks noChangeShapeType="1"/>
              </p:cNvSpPr>
              <p:nvPr/>
            </p:nvSpPr>
            <p:spPr bwMode="auto">
              <a:xfrm>
                <a:off x="1564" y="1904"/>
                <a:ext cx="588" cy="0"/>
              </a:xfrm>
              <a:prstGeom prst="line">
                <a:avLst/>
              </a:prstGeom>
              <a:noFill/>
              <a:ln w="12700">
                <a:solidFill>
                  <a:schemeClr val="hlink"/>
                </a:solidFill>
                <a:round/>
                <a:headEnd/>
                <a:tailEnd/>
              </a:ln>
              <a:effectLst/>
            </p:spPr>
            <p:txBody>
              <a:bodyPr wrap="none" anchor="ctr"/>
              <a:lstStyle/>
              <a:p>
                <a:endParaRPr lang="de-DE"/>
              </a:p>
            </p:txBody>
          </p:sp>
          <p:sp>
            <p:nvSpPr>
              <p:cNvPr id="80937" name="Line 41"/>
              <p:cNvSpPr>
                <a:spLocks noChangeShapeType="1"/>
              </p:cNvSpPr>
              <p:nvPr/>
            </p:nvSpPr>
            <p:spPr bwMode="auto">
              <a:xfrm>
                <a:off x="1852" y="1288"/>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11" name="Group 42"/>
            <p:cNvGrpSpPr>
              <a:grpSpLocks/>
            </p:cNvGrpSpPr>
            <p:nvPr/>
          </p:nvGrpSpPr>
          <p:grpSpPr bwMode="auto">
            <a:xfrm>
              <a:off x="743" y="1381"/>
              <a:ext cx="589" cy="722"/>
              <a:chOff x="743" y="1381"/>
              <a:chExt cx="589" cy="722"/>
            </a:xfrm>
          </p:grpSpPr>
          <p:pic>
            <p:nvPicPr>
              <p:cNvPr id="80939" name="Picture 43"/>
              <p:cNvPicPr>
                <a:picLocks noChangeArrowheads="1"/>
              </p:cNvPicPr>
              <p:nvPr/>
            </p:nvPicPr>
            <p:blipFill>
              <a:blip r:embed="rId3"/>
              <a:srcRect/>
              <a:stretch>
                <a:fillRect/>
              </a:stretch>
            </p:blipFill>
            <p:spPr bwMode="auto">
              <a:xfrm>
                <a:off x="743" y="1381"/>
                <a:ext cx="584" cy="722"/>
              </a:xfrm>
              <a:prstGeom prst="rect">
                <a:avLst/>
              </a:prstGeom>
              <a:noFill/>
              <a:ln w="12700">
                <a:noFill/>
                <a:miter lim="800000"/>
                <a:headEnd/>
                <a:tailEnd/>
              </a:ln>
              <a:effectLst/>
            </p:spPr>
          </p:pic>
          <p:sp>
            <p:nvSpPr>
              <p:cNvPr id="80940" name="Line 44"/>
              <p:cNvSpPr>
                <a:spLocks noChangeShapeType="1"/>
              </p:cNvSpPr>
              <p:nvPr/>
            </p:nvSpPr>
            <p:spPr bwMode="auto">
              <a:xfrm>
                <a:off x="744" y="2000"/>
                <a:ext cx="588" cy="0"/>
              </a:xfrm>
              <a:prstGeom prst="line">
                <a:avLst/>
              </a:prstGeom>
              <a:noFill/>
              <a:ln w="12700">
                <a:solidFill>
                  <a:schemeClr val="hlink"/>
                </a:solidFill>
                <a:round/>
                <a:headEnd/>
                <a:tailEnd/>
              </a:ln>
              <a:effectLst/>
            </p:spPr>
            <p:txBody>
              <a:bodyPr wrap="none" anchor="ctr"/>
              <a:lstStyle/>
              <a:p>
                <a:endParaRPr lang="de-DE"/>
              </a:p>
            </p:txBody>
          </p:sp>
          <p:sp>
            <p:nvSpPr>
              <p:cNvPr id="80941" name="Line 45"/>
              <p:cNvSpPr>
                <a:spLocks noChangeShapeType="1"/>
              </p:cNvSpPr>
              <p:nvPr/>
            </p:nvSpPr>
            <p:spPr bwMode="auto">
              <a:xfrm>
                <a:off x="1032" y="1384"/>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12" name="Group 46"/>
            <p:cNvGrpSpPr>
              <a:grpSpLocks/>
            </p:cNvGrpSpPr>
            <p:nvPr/>
          </p:nvGrpSpPr>
          <p:grpSpPr bwMode="auto">
            <a:xfrm>
              <a:off x="1659" y="1381"/>
              <a:ext cx="589" cy="722"/>
              <a:chOff x="1659" y="1381"/>
              <a:chExt cx="589" cy="722"/>
            </a:xfrm>
          </p:grpSpPr>
          <p:pic>
            <p:nvPicPr>
              <p:cNvPr id="80943" name="Picture 47"/>
              <p:cNvPicPr>
                <a:picLocks noChangeArrowheads="1"/>
              </p:cNvPicPr>
              <p:nvPr/>
            </p:nvPicPr>
            <p:blipFill>
              <a:blip r:embed="rId3"/>
              <a:srcRect/>
              <a:stretch>
                <a:fillRect/>
              </a:stretch>
            </p:blipFill>
            <p:spPr bwMode="auto">
              <a:xfrm>
                <a:off x="1659" y="1381"/>
                <a:ext cx="584" cy="722"/>
              </a:xfrm>
              <a:prstGeom prst="rect">
                <a:avLst/>
              </a:prstGeom>
              <a:noFill/>
              <a:ln w="12700">
                <a:noFill/>
                <a:miter lim="800000"/>
                <a:headEnd/>
                <a:tailEnd/>
              </a:ln>
              <a:effectLst/>
            </p:spPr>
          </p:pic>
          <p:sp>
            <p:nvSpPr>
              <p:cNvPr id="80944" name="Line 48"/>
              <p:cNvSpPr>
                <a:spLocks noChangeShapeType="1"/>
              </p:cNvSpPr>
              <p:nvPr/>
            </p:nvSpPr>
            <p:spPr bwMode="auto">
              <a:xfrm>
                <a:off x="1660" y="2000"/>
                <a:ext cx="588" cy="0"/>
              </a:xfrm>
              <a:prstGeom prst="line">
                <a:avLst/>
              </a:prstGeom>
              <a:noFill/>
              <a:ln w="12700">
                <a:solidFill>
                  <a:schemeClr val="hlink"/>
                </a:solidFill>
                <a:round/>
                <a:headEnd/>
                <a:tailEnd/>
              </a:ln>
              <a:effectLst/>
            </p:spPr>
            <p:txBody>
              <a:bodyPr wrap="none" anchor="ctr"/>
              <a:lstStyle/>
              <a:p>
                <a:endParaRPr lang="de-DE"/>
              </a:p>
            </p:txBody>
          </p:sp>
          <p:sp>
            <p:nvSpPr>
              <p:cNvPr id="80945" name="Line 49"/>
              <p:cNvSpPr>
                <a:spLocks noChangeShapeType="1"/>
              </p:cNvSpPr>
              <p:nvPr/>
            </p:nvSpPr>
            <p:spPr bwMode="auto">
              <a:xfrm>
                <a:off x="1948" y="1384"/>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13" name="Group 50"/>
            <p:cNvGrpSpPr>
              <a:grpSpLocks/>
            </p:cNvGrpSpPr>
            <p:nvPr/>
          </p:nvGrpSpPr>
          <p:grpSpPr bwMode="auto">
            <a:xfrm>
              <a:off x="839" y="1477"/>
              <a:ext cx="589" cy="722"/>
              <a:chOff x="839" y="1477"/>
              <a:chExt cx="589" cy="722"/>
            </a:xfrm>
          </p:grpSpPr>
          <p:pic>
            <p:nvPicPr>
              <p:cNvPr id="80947" name="Picture 51"/>
              <p:cNvPicPr>
                <a:picLocks noChangeArrowheads="1"/>
              </p:cNvPicPr>
              <p:nvPr/>
            </p:nvPicPr>
            <p:blipFill>
              <a:blip r:embed="rId3"/>
              <a:srcRect/>
              <a:stretch>
                <a:fillRect/>
              </a:stretch>
            </p:blipFill>
            <p:spPr bwMode="auto">
              <a:xfrm>
                <a:off x="839" y="1477"/>
                <a:ext cx="584" cy="722"/>
              </a:xfrm>
              <a:prstGeom prst="rect">
                <a:avLst/>
              </a:prstGeom>
              <a:noFill/>
              <a:ln w="12700">
                <a:noFill/>
                <a:miter lim="800000"/>
                <a:headEnd/>
                <a:tailEnd/>
              </a:ln>
              <a:effectLst/>
            </p:spPr>
          </p:pic>
          <p:sp>
            <p:nvSpPr>
              <p:cNvPr id="80948" name="Line 52"/>
              <p:cNvSpPr>
                <a:spLocks noChangeShapeType="1"/>
              </p:cNvSpPr>
              <p:nvPr/>
            </p:nvSpPr>
            <p:spPr bwMode="auto">
              <a:xfrm>
                <a:off x="840" y="2096"/>
                <a:ext cx="588" cy="0"/>
              </a:xfrm>
              <a:prstGeom prst="line">
                <a:avLst/>
              </a:prstGeom>
              <a:noFill/>
              <a:ln w="12700">
                <a:solidFill>
                  <a:schemeClr val="hlink"/>
                </a:solidFill>
                <a:round/>
                <a:headEnd/>
                <a:tailEnd/>
              </a:ln>
              <a:effectLst/>
            </p:spPr>
            <p:txBody>
              <a:bodyPr wrap="none" anchor="ctr"/>
              <a:lstStyle/>
              <a:p>
                <a:endParaRPr lang="de-DE"/>
              </a:p>
            </p:txBody>
          </p:sp>
          <p:sp>
            <p:nvSpPr>
              <p:cNvPr id="80949" name="Line 53"/>
              <p:cNvSpPr>
                <a:spLocks noChangeShapeType="1"/>
              </p:cNvSpPr>
              <p:nvPr/>
            </p:nvSpPr>
            <p:spPr bwMode="auto">
              <a:xfrm>
                <a:off x="1128" y="1480"/>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14" name="Group 54"/>
            <p:cNvGrpSpPr>
              <a:grpSpLocks/>
            </p:cNvGrpSpPr>
            <p:nvPr/>
          </p:nvGrpSpPr>
          <p:grpSpPr bwMode="auto">
            <a:xfrm>
              <a:off x="1755" y="1477"/>
              <a:ext cx="589" cy="722"/>
              <a:chOff x="1755" y="1477"/>
              <a:chExt cx="589" cy="722"/>
            </a:xfrm>
          </p:grpSpPr>
          <p:pic>
            <p:nvPicPr>
              <p:cNvPr id="80951" name="Picture 55"/>
              <p:cNvPicPr>
                <a:picLocks noChangeArrowheads="1"/>
              </p:cNvPicPr>
              <p:nvPr/>
            </p:nvPicPr>
            <p:blipFill>
              <a:blip r:embed="rId3"/>
              <a:srcRect/>
              <a:stretch>
                <a:fillRect/>
              </a:stretch>
            </p:blipFill>
            <p:spPr bwMode="auto">
              <a:xfrm>
                <a:off x="1755" y="1477"/>
                <a:ext cx="584" cy="722"/>
              </a:xfrm>
              <a:prstGeom prst="rect">
                <a:avLst/>
              </a:prstGeom>
              <a:noFill/>
              <a:ln w="12700">
                <a:noFill/>
                <a:miter lim="800000"/>
                <a:headEnd/>
                <a:tailEnd/>
              </a:ln>
              <a:effectLst/>
            </p:spPr>
          </p:pic>
          <p:sp>
            <p:nvSpPr>
              <p:cNvPr id="80952" name="Line 56"/>
              <p:cNvSpPr>
                <a:spLocks noChangeShapeType="1"/>
              </p:cNvSpPr>
              <p:nvPr/>
            </p:nvSpPr>
            <p:spPr bwMode="auto">
              <a:xfrm>
                <a:off x="1756" y="2096"/>
                <a:ext cx="588" cy="0"/>
              </a:xfrm>
              <a:prstGeom prst="line">
                <a:avLst/>
              </a:prstGeom>
              <a:noFill/>
              <a:ln w="12700">
                <a:solidFill>
                  <a:schemeClr val="hlink"/>
                </a:solidFill>
                <a:round/>
                <a:headEnd/>
                <a:tailEnd/>
              </a:ln>
              <a:effectLst/>
            </p:spPr>
            <p:txBody>
              <a:bodyPr wrap="none" anchor="ctr"/>
              <a:lstStyle/>
              <a:p>
                <a:endParaRPr lang="de-DE"/>
              </a:p>
            </p:txBody>
          </p:sp>
          <p:sp>
            <p:nvSpPr>
              <p:cNvPr id="80953" name="Line 57"/>
              <p:cNvSpPr>
                <a:spLocks noChangeShapeType="1"/>
              </p:cNvSpPr>
              <p:nvPr/>
            </p:nvSpPr>
            <p:spPr bwMode="auto">
              <a:xfrm>
                <a:off x="2044" y="1480"/>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15" name="Group 58"/>
            <p:cNvGrpSpPr>
              <a:grpSpLocks/>
            </p:cNvGrpSpPr>
            <p:nvPr/>
          </p:nvGrpSpPr>
          <p:grpSpPr bwMode="auto">
            <a:xfrm>
              <a:off x="935" y="1573"/>
              <a:ext cx="589" cy="722"/>
              <a:chOff x="935" y="1573"/>
              <a:chExt cx="589" cy="722"/>
            </a:xfrm>
          </p:grpSpPr>
          <p:pic>
            <p:nvPicPr>
              <p:cNvPr id="80955" name="Picture 59"/>
              <p:cNvPicPr>
                <a:picLocks noChangeArrowheads="1"/>
              </p:cNvPicPr>
              <p:nvPr/>
            </p:nvPicPr>
            <p:blipFill>
              <a:blip r:embed="rId3"/>
              <a:srcRect/>
              <a:stretch>
                <a:fillRect/>
              </a:stretch>
            </p:blipFill>
            <p:spPr bwMode="auto">
              <a:xfrm>
                <a:off x="935" y="1573"/>
                <a:ext cx="584" cy="722"/>
              </a:xfrm>
              <a:prstGeom prst="rect">
                <a:avLst/>
              </a:prstGeom>
              <a:noFill/>
              <a:ln w="12700">
                <a:noFill/>
                <a:miter lim="800000"/>
                <a:headEnd/>
                <a:tailEnd/>
              </a:ln>
              <a:effectLst/>
            </p:spPr>
          </p:pic>
          <p:sp>
            <p:nvSpPr>
              <p:cNvPr id="80956" name="Line 60"/>
              <p:cNvSpPr>
                <a:spLocks noChangeShapeType="1"/>
              </p:cNvSpPr>
              <p:nvPr/>
            </p:nvSpPr>
            <p:spPr bwMode="auto">
              <a:xfrm>
                <a:off x="936" y="2192"/>
                <a:ext cx="588" cy="0"/>
              </a:xfrm>
              <a:prstGeom prst="line">
                <a:avLst/>
              </a:prstGeom>
              <a:noFill/>
              <a:ln w="12700">
                <a:solidFill>
                  <a:schemeClr val="hlink"/>
                </a:solidFill>
                <a:round/>
                <a:headEnd/>
                <a:tailEnd/>
              </a:ln>
              <a:effectLst/>
            </p:spPr>
            <p:txBody>
              <a:bodyPr wrap="none" anchor="ctr"/>
              <a:lstStyle/>
              <a:p>
                <a:endParaRPr lang="de-DE"/>
              </a:p>
            </p:txBody>
          </p:sp>
          <p:sp>
            <p:nvSpPr>
              <p:cNvPr id="80957" name="Line 61"/>
              <p:cNvSpPr>
                <a:spLocks noChangeShapeType="1"/>
              </p:cNvSpPr>
              <p:nvPr/>
            </p:nvSpPr>
            <p:spPr bwMode="auto">
              <a:xfrm>
                <a:off x="1224" y="1576"/>
                <a:ext cx="0" cy="716"/>
              </a:xfrm>
              <a:prstGeom prst="line">
                <a:avLst/>
              </a:prstGeom>
              <a:noFill/>
              <a:ln w="12700">
                <a:solidFill>
                  <a:schemeClr val="hlink"/>
                </a:solidFill>
                <a:round/>
                <a:headEnd/>
                <a:tailEnd/>
              </a:ln>
              <a:effectLst/>
            </p:spPr>
            <p:txBody>
              <a:bodyPr wrap="none" anchor="ctr"/>
              <a:lstStyle/>
              <a:p>
                <a:endParaRPr lang="de-DE"/>
              </a:p>
            </p:txBody>
          </p:sp>
        </p:grpSp>
        <p:grpSp>
          <p:nvGrpSpPr>
            <p:cNvPr id="16" name="Group 62"/>
            <p:cNvGrpSpPr>
              <a:grpSpLocks/>
            </p:cNvGrpSpPr>
            <p:nvPr/>
          </p:nvGrpSpPr>
          <p:grpSpPr bwMode="auto">
            <a:xfrm>
              <a:off x="1851" y="1573"/>
              <a:ext cx="589" cy="722"/>
              <a:chOff x="1851" y="1573"/>
              <a:chExt cx="589" cy="722"/>
            </a:xfrm>
          </p:grpSpPr>
          <p:pic>
            <p:nvPicPr>
              <p:cNvPr id="80959" name="Picture 63"/>
              <p:cNvPicPr>
                <a:picLocks noChangeArrowheads="1"/>
              </p:cNvPicPr>
              <p:nvPr/>
            </p:nvPicPr>
            <p:blipFill>
              <a:blip r:embed="rId3"/>
              <a:srcRect/>
              <a:stretch>
                <a:fillRect/>
              </a:stretch>
            </p:blipFill>
            <p:spPr bwMode="auto">
              <a:xfrm>
                <a:off x="1851" y="1573"/>
                <a:ext cx="584" cy="722"/>
              </a:xfrm>
              <a:prstGeom prst="rect">
                <a:avLst/>
              </a:prstGeom>
              <a:noFill/>
              <a:ln w="12700">
                <a:noFill/>
                <a:miter lim="800000"/>
                <a:headEnd/>
                <a:tailEnd/>
              </a:ln>
              <a:effectLst/>
            </p:spPr>
          </p:pic>
          <p:sp>
            <p:nvSpPr>
              <p:cNvPr id="80960" name="Line 64"/>
              <p:cNvSpPr>
                <a:spLocks noChangeShapeType="1"/>
              </p:cNvSpPr>
              <p:nvPr/>
            </p:nvSpPr>
            <p:spPr bwMode="auto">
              <a:xfrm>
                <a:off x="1852" y="2192"/>
                <a:ext cx="588" cy="0"/>
              </a:xfrm>
              <a:prstGeom prst="line">
                <a:avLst/>
              </a:prstGeom>
              <a:noFill/>
              <a:ln w="12700">
                <a:solidFill>
                  <a:schemeClr val="hlink"/>
                </a:solidFill>
                <a:round/>
                <a:headEnd/>
                <a:tailEnd/>
              </a:ln>
              <a:effectLst/>
            </p:spPr>
            <p:txBody>
              <a:bodyPr wrap="none" anchor="ctr"/>
              <a:lstStyle/>
              <a:p>
                <a:endParaRPr lang="de-DE"/>
              </a:p>
            </p:txBody>
          </p:sp>
          <p:sp>
            <p:nvSpPr>
              <p:cNvPr id="80961" name="Line 65"/>
              <p:cNvSpPr>
                <a:spLocks noChangeShapeType="1"/>
              </p:cNvSpPr>
              <p:nvPr/>
            </p:nvSpPr>
            <p:spPr bwMode="auto">
              <a:xfrm>
                <a:off x="2140" y="1576"/>
                <a:ext cx="0" cy="716"/>
              </a:xfrm>
              <a:prstGeom prst="line">
                <a:avLst/>
              </a:prstGeom>
              <a:noFill/>
              <a:ln w="12700">
                <a:solidFill>
                  <a:schemeClr val="hlink"/>
                </a:solidFill>
                <a:round/>
                <a:headEnd/>
                <a:tailEnd/>
              </a:ln>
              <a:effectLst/>
            </p:spPr>
            <p:txBody>
              <a:bodyPr wrap="none" anchor="ctr"/>
              <a:lstStyle/>
              <a:p>
                <a:endParaRPr lang="de-DE"/>
              </a:p>
            </p:txBody>
          </p:sp>
        </p:grpSp>
      </p:grpSp>
      <p:sp>
        <p:nvSpPr>
          <p:cNvPr id="80962" name="Arc 66"/>
          <p:cNvSpPr>
            <a:spLocks/>
          </p:cNvSpPr>
          <p:nvPr/>
        </p:nvSpPr>
        <p:spPr bwMode="auto">
          <a:xfrm rot="10800000">
            <a:off x="1622425" y="4621213"/>
            <a:ext cx="677863" cy="70326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rgbClr val="FF5008"/>
            </a:solidFill>
            <a:round/>
            <a:headEnd type="triangle" w="med" len="med"/>
            <a:tailEnd/>
          </a:ln>
          <a:effectLst/>
        </p:spPr>
        <p:txBody>
          <a:bodyPr wrap="none" anchor="ctr"/>
          <a:lstStyle/>
          <a:p>
            <a:endParaRPr lang="de-DE"/>
          </a:p>
        </p:txBody>
      </p:sp>
      <p:sp>
        <p:nvSpPr>
          <p:cNvPr id="80963" name="Rectangle 67"/>
          <p:cNvSpPr>
            <a:spLocks noChangeArrowheads="1"/>
          </p:cNvSpPr>
          <p:nvPr/>
        </p:nvSpPr>
        <p:spPr bwMode="auto">
          <a:xfrm>
            <a:off x="469900" y="5297488"/>
            <a:ext cx="1616075" cy="638175"/>
          </a:xfrm>
          <a:prstGeom prst="rect">
            <a:avLst/>
          </a:prstGeom>
          <a:noFill/>
          <a:ln w="12700">
            <a:noFill/>
            <a:miter lim="800000"/>
            <a:headEnd/>
            <a:tailEnd/>
          </a:ln>
          <a:effectLst/>
        </p:spPr>
        <p:txBody>
          <a:bodyPr wrap="none" lIns="90488" tIns="44450" rIns="90488" bIns="44450">
            <a:spAutoFit/>
          </a:bodyPr>
          <a:lstStyle/>
          <a:p>
            <a:pPr algn="ctr" eaLnBrk="0" hangingPunct="0"/>
            <a:r>
              <a:rPr lang="en-GB" sz="1800"/>
              <a:t>voxel by voxel</a:t>
            </a:r>
            <a:br>
              <a:rPr lang="en-GB" sz="1800"/>
            </a:br>
            <a:r>
              <a:rPr lang="en-GB" sz="1800"/>
              <a:t>modelling</a:t>
            </a:r>
          </a:p>
        </p:txBody>
      </p:sp>
      <p:pic>
        <p:nvPicPr>
          <p:cNvPr id="80964" name="Picture 68"/>
          <p:cNvPicPr>
            <a:picLocks noChangeArrowheads="1"/>
          </p:cNvPicPr>
          <p:nvPr/>
        </p:nvPicPr>
        <p:blipFill>
          <a:blip r:embed="rId4">
            <a:clrChange>
              <a:clrFrom>
                <a:srgbClr val="081E57"/>
              </a:clrFrom>
              <a:clrTo>
                <a:srgbClr val="081E57">
                  <a:alpha val="0"/>
                </a:srgbClr>
              </a:clrTo>
            </a:clrChange>
          </a:blip>
          <a:srcRect/>
          <a:stretch>
            <a:fillRect/>
          </a:stretch>
        </p:blipFill>
        <p:spPr bwMode="auto">
          <a:xfrm>
            <a:off x="5222875" y="2025650"/>
            <a:ext cx="1068388" cy="1377950"/>
          </a:xfrm>
          <a:prstGeom prst="rect">
            <a:avLst/>
          </a:prstGeom>
          <a:noFill/>
          <a:ln w="12700">
            <a:noFill/>
            <a:miter lim="800000"/>
            <a:headEnd/>
            <a:tailEnd/>
          </a:ln>
          <a:effectLst/>
        </p:spPr>
      </p:pic>
      <p:pic>
        <p:nvPicPr>
          <p:cNvPr id="80965" name="Picture 69"/>
          <p:cNvPicPr>
            <a:picLocks noChangeArrowheads="1"/>
          </p:cNvPicPr>
          <p:nvPr/>
        </p:nvPicPr>
        <p:blipFill>
          <a:blip r:embed="rId5">
            <a:clrChange>
              <a:clrFrom>
                <a:srgbClr val="081E57"/>
              </a:clrFrom>
              <a:clrTo>
                <a:srgbClr val="081E57">
                  <a:alpha val="0"/>
                </a:srgbClr>
              </a:clrTo>
            </a:clrChange>
          </a:blip>
          <a:srcRect/>
          <a:stretch>
            <a:fillRect/>
          </a:stretch>
        </p:blipFill>
        <p:spPr bwMode="auto">
          <a:xfrm>
            <a:off x="6545263" y="2017713"/>
            <a:ext cx="1081087" cy="1404937"/>
          </a:xfrm>
          <a:prstGeom prst="rect">
            <a:avLst/>
          </a:prstGeom>
          <a:noFill/>
          <a:ln w="12700">
            <a:noFill/>
            <a:miter lim="800000"/>
            <a:headEnd/>
            <a:tailEnd/>
          </a:ln>
          <a:effectLst/>
        </p:spPr>
      </p:pic>
      <p:pic>
        <p:nvPicPr>
          <p:cNvPr id="80966" name="Picture 70"/>
          <p:cNvPicPr>
            <a:picLocks noChangeArrowheads="1"/>
          </p:cNvPicPr>
          <p:nvPr/>
        </p:nvPicPr>
        <p:blipFill>
          <a:blip r:embed="rId6">
            <a:clrChange>
              <a:clrFrom>
                <a:srgbClr val="081E57"/>
              </a:clrFrom>
              <a:clrTo>
                <a:srgbClr val="081E57">
                  <a:alpha val="0"/>
                </a:srgbClr>
              </a:clrTo>
            </a:clrChange>
          </a:blip>
          <a:srcRect/>
          <a:stretch>
            <a:fillRect/>
          </a:stretch>
        </p:blipFill>
        <p:spPr bwMode="auto">
          <a:xfrm>
            <a:off x="8129588" y="2006600"/>
            <a:ext cx="1103312" cy="1397000"/>
          </a:xfrm>
          <a:prstGeom prst="rect">
            <a:avLst/>
          </a:prstGeom>
          <a:noFill/>
          <a:ln w="12700">
            <a:noFill/>
            <a:miter lim="800000"/>
            <a:headEnd/>
            <a:tailEnd/>
          </a:ln>
          <a:effectLst/>
        </p:spPr>
      </p:pic>
      <p:grpSp>
        <p:nvGrpSpPr>
          <p:cNvPr id="17" name="Group 71"/>
          <p:cNvGrpSpPr>
            <a:grpSpLocks/>
          </p:cNvGrpSpPr>
          <p:nvPr/>
        </p:nvGrpSpPr>
        <p:grpSpPr bwMode="auto">
          <a:xfrm>
            <a:off x="6862763" y="4235450"/>
            <a:ext cx="1250950" cy="1739900"/>
            <a:chOff x="4489" y="2668"/>
            <a:chExt cx="819" cy="1096"/>
          </a:xfrm>
        </p:grpSpPr>
        <p:sp>
          <p:nvSpPr>
            <p:cNvPr id="80968" name="Line 72"/>
            <p:cNvSpPr>
              <a:spLocks noChangeShapeType="1"/>
            </p:cNvSpPr>
            <p:nvPr/>
          </p:nvSpPr>
          <p:spPr bwMode="auto">
            <a:xfrm>
              <a:off x="4489" y="3578"/>
              <a:ext cx="819" cy="0"/>
            </a:xfrm>
            <a:prstGeom prst="line">
              <a:avLst/>
            </a:prstGeom>
            <a:noFill/>
            <a:ln w="12700">
              <a:solidFill>
                <a:schemeClr val="hlink"/>
              </a:solidFill>
              <a:round/>
              <a:headEnd/>
              <a:tailEnd/>
            </a:ln>
            <a:effectLst/>
          </p:spPr>
          <p:txBody>
            <a:bodyPr wrap="none" anchor="ctr"/>
            <a:lstStyle/>
            <a:p>
              <a:endParaRPr lang="de-DE"/>
            </a:p>
          </p:txBody>
        </p:sp>
        <p:sp>
          <p:nvSpPr>
            <p:cNvPr id="80969" name="Line 73"/>
            <p:cNvSpPr>
              <a:spLocks noChangeShapeType="1"/>
            </p:cNvSpPr>
            <p:nvPr/>
          </p:nvSpPr>
          <p:spPr bwMode="auto">
            <a:xfrm>
              <a:off x="4840" y="2668"/>
              <a:ext cx="0" cy="1096"/>
            </a:xfrm>
            <a:prstGeom prst="line">
              <a:avLst/>
            </a:prstGeom>
            <a:noFill/>
            <a:ln w="12700">
              <a:solidFill>
                <a:schemeClr val="hlink"/>
              </a:solidFill>
              <a:round/>
              <a:headEnd/>
              <a:tailEnd/>
            </a:ln>
            <a:effectLst/>
          </p:spPr>
          <p:txBody>
            <a:bodyPr wrap="none" anchor="ctr"/>
            <a:lstStyle/>
            <a:p>
              <a:endParaRPr lang="de-DE"/>
            </a:p>
          </p:txBody>
        </p:sp>
      </p:grpSp>
      <p:sp>
        <p:nvSpPr>
          <p:cNvPr id="80970" name="Arc 74"/>
          <p:cNvSpPr>
            <a:spLocks/>
          </p:cNvSpPr>
          <p:nvPr/>
        </p:nvSpPr>
        <p:spPr bwMode="auto">
          <a:xfrm rot="10800000">
            <a:off x="4344988" y="2709863"/>
            <a:ext cx="708025" cy="1270000"/>
          </a:xfrm>
          <a:custGeom>
            <a:avLst/>
            <a:gdLst>
              <a:gd name="G0" fmla="+- 0 0 0"/>
              <a:gd name="G1" fmla="+- 0 0 0"/>
              <a:gd name="G2" fmla="+- 21600 0 0"/>
              <a:gd name="T0" fmla="*/ 21600 w 21600"/>
              <a:gd name="T1" fmla="*/ 70 h 21600"/>
              <a:gd name="T2" fmla="*/ 0 w 21600"/>
              <a:gd name="T3" fmla="*/ 21600 h 21600"/>
              <a:gd name="T4" fmla="*/ 0 w 21600"/>
              <a:gd name="T5" fmla="*/ 0 h 21600"/>
            </a:gdLst>
            <a:ahLst/>
            <a:cxnLst>
              <a:cxn ang="0">
                <a:pos x="T0" y="T1"/>
              </a:cxn>
              <a:cxn ang="0">
                <a:pos x="T2" y="T3"/>
              </a:cxn>
              <a:cxn ang="0">
                <a:pos x="T4" y="T5"/>
              </a:cxn>
            </a:cxnLst>
            <a:rect l="0" t="0" r="r" b="b"/>
            <a:pathLst>
              <a:path w="21600" h="21600" fill="none" extrusionOk="0">
                <a:moveTo>
                  <a:pt x="21599" y="69"/>
                </a:moveTo>
                <a:cubicBezTo>
                  <a:pt x="21561" y="11971"/>
                  <a:pt x="11902" y="21599"/>
                  <a:pt x="0" y="21600"/>
                </a:cubicBezTo>
              </a:path>
              <a:path w="21600" h="21600" stroke="0" extrusionOk="0">
                <a:moveTo>
                  <a:pt x="21599" y="69"/>
                </a:moveTo>
                <a:cubicBezTo>
                  <a:pt x="21561" y="11971"/>
                  <a:pt x="11902" y="21599"/>
                  <a:pt x="0" y="21600"/>
                </a:cubicBezTo>
                <a:lnTo>
                  <a:pt x="0" y="0"/>
                </a:lnTo>
                <a:close/>
              </a:path>
            </a:pathLst>
          </a:custGeom>
          <a:noFill/>
          <a:ln w="50800" cap="rnd">
            <a:solidFill>
              <a:srgbClr val="FF5008"/>
            </a:solidFill>
            <a:round/>
            <a:headEnd/>
            <a:tailEnd type="triangle" w="med" len="med"/>
          </a:ln>
          <a:effectLst/>
        </p:spPr>
        <p:txBody>
          <a:bodyPr wrap="none" anchor="ctr"/>
          <a:lstStyle/>
          <a:p>
            <a:endParaRPr lang="de-DE"/>
          </a:p>
        </p:txBody>
      </p:sp>
      <p:sp>
        <p:nvSpPr>
          <p:cNvPr id="80971" name="Rectangle 75"/>
          <p:cNvSpPr>
            <a:spLocks noChangeArrowheads="1"/>
          </p:cNvSpPr>
          <p:nvPr/>
        </p:nvSpPr>
        <p:spPr bwMode="auto">
          <a:xfrm>
            <a:off x="6254750" y="2511425"/>
            <a:ext cx="298450" cy="393700"/>
          </a:xfrm>
          <a:prstGeom prst="rect">
            <a:avLst/>
          </a:prstGeom>
          <a:noFill/>
          <a:ln w="12700">
            <a:noFill/>
            <a:miter lim="800000"/>
            <a:headEnd/>
            <a:tailEnd/>
          </a:ln>
          <a:effectLst/>
        </p:spPr>
        <p:txBody>
          <a:bodyPr wrap="none" lIns="90488" tIns="44450" rIns="90488" bIns="44450">
            <a:spAutoFit/>
          </a:bodyPr>
          <a:lstStyle/>
          <a:p>
            <a:pPr eaLnBrk="0" hangingPunct="0"/>
            <a:r>
              <a:rPr lang="en-GB" sz="2000" b="1">
                <a:latin typeface="Comic Sans MS" pitchFamily="66" charset="0"/>
              </a:rPr>
              <a:t>–</a:t>
            </a:r>
          </a:p>
        </p:txBody>
      </p:sp>
      <p:sp>
        <p:nvSpPr>
          <p:cNvPr id="80972" name="Rectangle 76"/>
          <p:cNvSpPr>
            <a:spLocks noChangeArrowheads="1"/>
          </p:cNvSpPr>
          <p:nvPr/>
        </p:nvSpPr>
        <p:spPr bwMode="auto">
          <a:xfrm>
            <a:off x="7799388" y="2505075"/>
            <a:ext cx="369887" cy="393700"/>
          </a:xfrm>
          <a:prstGeom prst="rect">
            <a:avLst/>
          </a:prstGeom>
          <a:noFill/>
          <a:ln w="12700">
            <a:noFill/>
            <a:miter lim="800000"/>
            <a:headEnd/>
            <a:tailEnd/>
          </a:ln>
          <a:effectLst/>
        </p:spPr>
        <p:txBody>
          <a:bodyPr lIns="90488" tIns="44450" rIns="90488" bIns="44450">
            <a:spAutoFit/>
          </a:bodyPr>
          <a:lstStyle/>
          <a:p>
            <a:pPr eaLnBrk="0" hangingPunct="0">
              <a:buFont typeface="Symbol" pitchFamily="18" charset="2"/>
              <a:buChar char="¸"/>
            </a:pPr>
            <a:r>
              <a:rPr lang="en-GB" sz="2000" b="1">
                <a:latin typeface="Comic Sans MS" pitchFamily="66" charset="0"/>
              </a:rPr>
              <a:t> </a:t>
            </a:r>
          </a:p>
        </p:txBody>
      </p:sp>
      <p:sp>
        <p:nvSpPr>
          <p:cNvPr id="80973" name="Rectangle 77"/>
          <p:cNvSpPr>
            <a:spLocks noChangeArrowheads="1"/>
          </p:cNvSpPr>
          <p:nvPr/>
        </p:nvSpPr>
        <p:spPr bwMode="auto">
          <a:xfrm>
            <a:off x="5345113" y="3349625"/>
            <a:ext cx="2149475" cy="363538"/>
          </a:xfrm>
          <a:prstGeom prst="rect">
            <a:avLst/>
          </a:prstGeom>
          <a:noFill/>
          <a:ln w="12700">
            <a:noFill/>
            <a:miter lim="800000"/>
            <a:headEnd/>
            <a:tailEnd/>
          </a:ln>
          <a:effectLst/>
        </p:spPr>
        <p:txBody>
          <a:bodyPr wrap="none" lIns="90488" tIns="44450" rIns="90488" bIns="44450">
            <a:spAutoFit/>
          </a:bodyPr>
          <a:lstStyle/>
          <a:p>
            <a:pPr algn="ctr" eaLnBrk="0" hangingPunct="0"/>
            <a:r>
              <a:rPr lang="en-GB" sz="1800"/>
              <a:t>parameter estimate</a:t>
            </a:r>
            <a:endParaRPr lang="en-GB" sz="1800">
              <a:solidFill>
                <a:srgbClr val="C1CEFF"/>
              </a:solidFill>
            </a:endParaRPr>
          </a:p>
        </p:txBody>
      </p:sp>
      <p:sp>
        <p:nvSpPr>
          <p:cNvPr id="80974" name="Rectangle 78"/>
          <p:cNvSpPr>
            <a:spLocks noChangeArrowheads="1"/>
          </p:cNvSpPr>
          <p:nvPr/>
        </p:nvSpPr>
        <p:spPr bwMode="auto">
          <a:xfrm>
            <a:off x="6248400" y="4876800"/>
            <a:ext cx="336550" cy="393700"/>
          </a:xfrm>
          <a:prstGeom prst="rect">
            <a:avLst/>
          </a:prstGeom>
          <a:noFill/>
          <a:ln w="12700">
            <a:noFill/>
            <a:miter lim="800000"/>
            <a:headEnd/>
            <a:tailEnd/>
          </a:ln>
          <a:effectLst/>
        </p:spPr>
        <p:txBody>
          <a:bodyPr wrap="none" lIns="90488" tIns="44450" rIns="90488" bIns="44450">
            <a:spAutoFit/>
          </a:bodyPr>
          <a:lstStyle/>
          <a:p>
            <a:pPr eaLnBrk="0" hangingPunct="0"/>
            <a:r>
              <a:rPr lang="en-GB" sz="2000" b="1">
                <a:latin typeface="Comic Sans MS" pitchFamily="66" charset="0"/>
              </a:rPr>
              <a:t>=</a:t>
            </a:r>
          </a:p>
        </p:txBody>
      </p:sp>
      <p:grpSp>
        <p:nvGrpSpPr>
          <p:cNvPr id="18" name="Group 79"/>
          <p:cNvGrpSpPr>
            <a:grpSpLocks/>
          </p:cNvGrpSpPr>
          <p:nvPr/>
        </p:nvGrpSpPr>
        <p:grpSpPr bwMode="auto">
          <a:xfrm>
            <a:off x="5273675" y="2060575"/>
            <a:ext cx="928688" cy="1289050"/>
            <a:chOff x="3449" y="1298"/>
            <a:chExt cx="608" cy="812"/>
          </a:xfrm>
        </p:grpSpPr>
        <p:sp>
          <p:nvSpPr>
            <p:cNvPr id="80976" name="Line 80"/>
            <p:cNvSpPr>
              <a:spLocks noChangeShapeType="1"/>
            </p:cNvSpPr>
            <p:nvPr/>
          </p:nvSpPr>
          <p:spPr bwMode="auto">
            <a:xfrm>
              <a:off x="3449" y="2008"/>
              <a:ext cx="608" cy="0"/>
            </a:xfrm>
            <a:prstGeom prst="line">
              <a:avLst/>
            </a:prstGeom>
            <a:noFill/>
            <a:ln w="12700">
              <a:solidFill>
                <a:schemeClr val="hlink"/>
              </a:solidFill>
              <a:round/>
              <a:headEnd/>
              <a:tailEnd/>
            </a:ln>
            <a:effectLst/>
          </p:spPr>
          <p:txBody>
            <a:bodyPr wrap="none" anchor="ctr"/>
            <a:lstStyle/>
            <a:p>
              <a:endParaRPr lang="de-DE"/>
            </a:p>
          </p:txBody>
        </p:sp>
        <p:sp>
          <p:nvSpPr>
            <p:cNvPr id="80977" name="Line 81"/>
            <p:cNvSpPr>
              <a:spLocks noChangeShapeType="1"/>
            </p:cNvSpPr>
            <p:nvPr/>
          </p:nvSpPr>
          <p:spPr bwMode="auto">
            <a:xfrm>
              <a:off x="3720" y="1298"/>
              <a:ext cx="0" cy="812"/>
            </a:xfrm>
            <a:prstGeom prst="line">
              <a:avLst/>
            </a:prstGeom>
            <a:noFill/>
            <a:ln w="12700">
              <a:solidFill>
                <a:schemeClr val="hlink"/>
              </a:solidFill>
              <a:round/>
              <a:headEnd/>
              <a:tailEnd/>
            </a:ln>
            <a:effectLst/>
          </p:spPr>
          <p:txBody>
            <a:bodyPr wrap="none" anchor="ctr"/>
            <a:lstStyle/>
            <a:p>
              <a:endParaRPr lang="de-DE"/>
            </a:p>
          </p:txBody>
        </p:sp>
      </p:grpSp>
      <p:grpSp>
        <p:nvGrpSpPr>
          <p:cNvPr id="19" name="Group 82"/>
          <p:cNvGrpSpPr>
            <a:grpSpLocks/>
          </p:cNvGrpSpPr>
          <p:nvPr/>
        </p:nvGrpSpPr>
        <p:grpSpPr bwMode="auto">
          <a:xfrm>
            <a:off x="6611938" y="2066925"/>
            <a:ext cx="928687" cy="1289050"/>
            <a:chOff x="4325" y="1302"/>
            <a:chExt cx="608" cy="812"/>
          </a:xfrm>
        </p:grpSpPr>
        <p:sp>
          <p:nvSpPr>
            <p:cNvPr id="80979" name="Line 83"/>
            <p:cNvSpPr>
              <a:spLocks noChangeShapeType="1"/>
            </p:cNvSpPr>
            <p:nvPr/>
          </p:nvSpPr>
          <p:spPr bwMode="auto">
            <a:xfrm>
              <a:off x="4325" y="2012"/>
              <a:ext cx="608" cy="0"/>
            </a:xfrm>
            <a:prstGeom prst="line">
              <a:avLst/>
            </a:prstGeom>
            <a:noFill/>
            <a:ln w="12700">
              <a:solidFill>
                <a:schemeClr val="hlink"/>
              </a:solidFill>
              <a:round/>
              <a:headEnd/>
              <a:tailEnd/>
            </a:ln>
            <a:effectLst/>
          </p:spPr>
          <p:txBody>
            <a:bodyPr wrap="none" anchor="ctr"/>
            <a:lstStyle/>
            <a:p>
              <a:endParaRPr lang="de-DE"/>
            </a:p>
          </p:txBody>
        </p:sp>
        <p:sp>
          <p:nvSpPr>
            <p:cNvPr id="80980" name="Line 84"/>
            <p:cNvSpPr>
              <a:spLocks noChangeShapeType="1"/>
            </p:cNvSpPr>
            <p:nvPr/>
          </p:nvSpPr>
          <p:spPr bwMode="auto">
            <a:xfrm>
              <a:off x="4596" y="1302"/>
              <a:ext cx="0" cy="812"/>
            </a:xfrm>
            <a:prstGeom prst="line">
              <a:avLst/>
            </a:prstGeom>
            <a:noFill/>
            <a:ln w="12700">
              <a:solidFill>
                <a:schemeClr val="hlink"/>
              </a:solidFill>
              <a:round/>
              <a:headEnd/>
              <a:tailEnd/>
            </a:ln>
            <a:effectLst/>
          </p:spPr>
          <p:txBody>
            <a:bodyPr wrap="none" anchor="ctr"/>
            <a:lstStyle/>
            <a:p>
              <a:endParaRPr lang="de-DE"/>
            </a:p>
          </p:txBody>
        </p:sp>
      </p:grpSp>
      <p:grpSp>
        <p:nvGrpSpPr>
          <p:cNvPr id="20" name="Group 85"/>
          <p:cNvGrpSpPr>
            <a:grpSpLocks/>
          </p:cNvGrpSpPr>
          <p:nvPr/>
        </p:nvGrpSpPr>
        <p:grpSpPr bwMode="auto">
          <a:xfrm>
            <a:off x="8207375" y="2060575"/>
            <a:ext cx="930275" cy="1289050"/>
            <a:chOff x="5369" y="1298"/>
            <a:chExt cx="608" cy="812"/>
          </a:xfrm>
        </p:grpSpPr>
        <p:sp>
          <p:nvSpPr>
            <p:cNvPr id="80982" name="Line 86"/>
            <p:cNvSpPr>
              <a:spLocks noChangeShapeType="1"/>
            </p:cNvSpPr>
            <p:nvPr/>
          </p:nvSpPr>
          <p:spPr bwMode="auto">
            <a:xfrm>
              <a:off x="5369" y="2008"/>
              <a:ext cx="608" cy="0"/>
            </a:xfrm>
            <a:prstGeom prst="line">
              <a:avLst/>
            </a:prstGeom>
            <a:noFill/>
            <a:ln w="12700">
              <a:solidFill>
                <a:schemeClr val="hlink"/>
              </a:solidFill>
              <a:round/>
              <a:headEnd/>
              <a:tailEnd/>
            </a:ln>
            <a:effectLst/>
          </p:spPr>
          <p:txBody>
            <a:bodyPr wrap="none" anchor="ctr"/>
            <a:lstStyle/>
            <a:p>
              <a:endParaRPr lang="de-DE"/>
            </a:p>
          </p:txBody>
        </p:sp>
        <p:sp>
          <p:nvSpPr>
            <p:cNvPr id="80983" name="Line 87"/>
            <p:cNvSpPr>
              <a:spLocks noChangeShapeType="1"/>
            </p:cNvSpPr>
            <p:nvPr/>
          </p:nvSpPr>
          <p:spPr bwMode="auto">
            <a:xfrm>
              <a:off x="5640" y="1298"/>
              <a:ext cx="0" cy="812"/>
            </a:xfrm>
            <a:prstGeom prst="line">
              <a:avLst/>
            </a:prstGeom>
            <a:noFill/>
            <a:ln w="12700">
              <a:solidFill>
                <a:schemeClr val="hlink"/>
              </a:solidFill>
              <a:round/>
              <a:headEnd/>
              <a:tailEnd/>
            </a:ln>
            <a:effectLst/>
          </p:spPr>
          <p:txBody>
            <a:bodyPr wrap="none" anchor="ctr"/>
            <a:lstStyle/>
            <a:p>
              <a:endParaRPr lang="de-DE"/>
            </a:p>
          </p:txBody>
        </p:sp>
      </p:grpSp>
      <p:sp>
        <p:nvSpPr>
          <p:cNvPr id="80984" name="Arc 88"/>
          <p:cNvSpPr>
            <a:spLocks/>
          </p:cNvSpPr>
          <p:nvPr/>
        </p:nvSpPr>
        <p:spPr bwMode="auto">
          <a:xfrm rot="10800000">
            <a:off x="5716588" y="3997325"/>
            <a:ext cx="555625" cy="10509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50800" cap="rnd">
            <a:solidFill>
              <a:srgbClr val="FF5008"/>
            </a:solidFill>
            <a:round/>
            <a:headEnd type="triangle" w="med" len="med"/>
            <a:tailEnd/>
          </a:ln>
          <a:effectLst/>
        </p:spPr>
        <p:txBody>
          <a:bodyPr wrap="none" anchor="ctr"/>
          <a:lstStyle/>
          <a:p>
            <a:endParaRPr lang="de-DE"/>
          </a:p>
        </p:txBody>
      </p:sp>
      <p:sp>
        <p:nvSpPr>
          <p:cNvPr id="80985" name="AutoShape 89"/>
          <p:cNvSpPr>
            <a:spLocks noChangeArrowheads="1"/>
          </p:cNvSpPr>
          <p:nvPr/>
        </p:nvSpPr>
        <p:spPr bwMode="auto">
          <a:xfrm>
            <a:off x="5181600" y="1981200"/>
            <a:ext cx="2514600" cy="1447800"/>
          </a:xfrm>
          <a:prstGeom prst="bracketPair">
            <a:avLst>
              <a:gd name="adj" fmla="val 9648"/>
            </a:avLst>
          </a:prstGeom>
          <a:noFill/>
          <a:ln w="28575">
            <a:solidFill>
              <a:schemeClr val="tx1"/>
            </a:solidFill>
            <a:round/>
            <a:headEnd/>
            <a:tailEnd/>
          </a:ln>
          <a:effectLst/>
        </p:spPr>
        <p:txBody>
          <a:bodyPr wrap="none" anchor="ctr"/>
          <a:lstStyle/>
          <a:p>
            <a:endParaRPr lang="de-DE"/>
          </a:p>
        </p:txBody>
      </p:sp>
      <p:grpSp>
        <p:nvGrpSpPr>
          <p:cNvPr id="21" name="Group 92"/>
          <p:cNvGrpSpPr>
            <a:grpSpLocks noChangeAspect="1"/>
          </p:cNvGrpSpPr>
          <p:nvPr/>
        </p:nvGrpSpPr>
        <p:grpSpPr bwMode="auto">
          <a:xfrm>
            <a:off x="-247654763" y="-240704688"/>
            <a:ext cx="253060201" cy="247162638"/>
            <a:chOff x="-156003" y="-151625"/>
            <a:chExt cx="159408" cy="155693"/>
          </a:xfrm>
        </p:grpSpPr>
        <p:sp>
          <p:nvSpPr>
            <p:cNvPr id="80987" name="AutoShape 91"/>
            <p:cNvSpPr>
              <a:spLocks noChangeAspect="1" noChangeArrowheads="1" noTextEdit="1"/>
            </p:cNvSpPr>
            <p:nvPr/>
          </p:nvSpPr>
          <p:spPr bwMode="auto">
            <a:xfrm>
              <a:off x="1655" y="2840"/>
              <a:ext cx="1750" cy="1228"/>
            </a:xfrm>
            <a:prstGeom prst="rect">
              <a:avLst/>
            </a:prstGeom>
            <a:noFill/>
            <a:ln w="9525">
              <a:noFill/>
              <a:miter lim="800000"/>
              <a:headEnd/>
              <a:tailEnd/>
            </a:ln>
          </p:spPr>
          <p:txBody>
            <a:bodyPr/>
            <a:lstStyle/>
            <a:p>
              <a:endParaRPr lang="de-DE"/>
            </a:p>
          </p:txBody>
        </p:sp>
        <p:grpSp>
          <p:nvGrpSpPr>
            <p:cNvPr id="22" name="Group 95"/>
            <p:cNvGrpSpPr>
              <a:grpSpLocks/>
            </p:cNvGrpSpPr>
            <p:nvPr/>
          </p:nvGrpSpPr>
          <p:grpSpPr bwMode="auto">
            <a:xfrm>
              <a:off x="1773" y="2863"/>
              <a:ext cx="32" cy="1097"/>
              <a:chOff x="1773" y="2863"/>
              <a:chExt cx="32" cy="1097"/>
            </a:xfrm>
          </p:grpSpPr>
          <p:sp>
            <p:nvSpPr>
              <p:cNvPr id="80989" name="Freeform 93"/>
              <p:cNvSpPr>
                <a:spLocks/>
              </p:cNvSpPr>
              <p:nvPr/>
            </p:nvSpPr>
            <p:spPr bwMode="auto">
              <a:xfrm>
                <a:off x="1773" y="2863"/>
                <a:ext cx="32" cy="16"/>
              </a:xfrm>
              <a:custGeom>
                <a:avLst/>
                <a:gdLst/>
                <a:ahLst/>
                <a:cxnLst>
                  <a:cxn ang="0">
                    <a:pos x="16" y="0"/>
                  </a:cxn>
                  <a:cxn ang="0">
                    <a:pos x="32" y="16"/>
                  </a:cxn>
                  <a:cxn ang="0">
                    <a:pos x="16" y="16"/>
                  </a:cxn>
                  <a:cxn ang="0">
                    <a:pos x="0" y="16"/>
                  </a:cxn>
                  <a:cxn ang="0">
                    <a:pos x="16" y="0"/>
                  </a:cxn>
                </a:cxnLst>
                <a:rect l="0" t="0" r="r" b="b"/>
                <a:pathLst>
                  <a:path w="32" h="16">
                    <a:moveTo>
                      <a:pt x="16" y="0"/>
                    </a:moveTo>
                    <a:lnTo>
                      <a:pt x="32" y="16"/>
                    </a:lnTo>
                    <a:lnTo>
                      <a:pt x="16" y="16"/>
                    </a:lnTo>
                    <a:lnTo>
                      <a:pt x="0" y="16"/>
                    </a:lnTo>
                    <a:lnTo>
                      <a:pt x="16" y="0"/>
                    </a:lnTo>
                    <a:close/>
                  </a:path>
                </a:pathLst>
              </a:custGeom>
              <a:solidFill>
                <a:srgbClr val="F3F3F3"/>
              </a:solidFill>
              <a:ln w="12700">
                <a:solidFill>
                  <a:srgbClr val="F3F3F3"/>
                </a:solidFill>
                <a:prstDash val="solid"/>
                <a:round/>
                <a:headEnd/>
                <a:tailEnd/>
              </a:ln>
            </p:spPr>
            <p:txBody>
              <a:bodyPr/>
              <a:lstStyle/>
              <a:p>
                <a:endParaRPr lang="de-DE"/>
              </a:p>
            </p:txBody>
          </p:sp>
          <p:sp>
            <p:nvSpPr>
              <p:cNvPr id="80990" name="Line 94"/>
              <p:cNvSpPr>
                <a:spLocks noChangeShapeType="1"/>
              </p:cNvSpPr>
              <p:nvPr/>
            </p:nvSpPr>
            <p:spPr bwMode="auto">
              <a:xfrm flipV="1">
                <a:off x="1789" y="2879"/>
                <a:ext cx="0" cy="1081"/>
              </a:xfrm>
              <a:prstGeom prst="line">
                <a:avLst/>
              </a:prstGeom>
              <a:noFill/>
              <a:ln w="12700">
                <a:solidFill>
                  <a:srgbClr val="F3F3F3"/>
                </a:solidFill>
                <a:round/>
                <a:headEnd/>
                <a:tailEnd/>
              </a:ln>
            </p:spPr>
            <p:txBody>
              <a:bodyPr/>
              <a:lstStyle/>
              <a:p>
                <a:endParaRPr lang="de-DE"/>
              </a:p>
            </p:txBody>
          </p:sp>
        </p:grpSp>
        <p:grpSp>
          <p:nvGrpSpPr>
            <p:cNvPr id="23" name="Group 98"/>
            <p:cNvGrpSpPr>
              <a:grpSpLocks/>
            </p:cNvGrpSpPr>
            <p:nvPr/>
          </p:nvGrpSpPr>
          <p:grpSpPr bwMode="auto">
            <a:xfrm>
              <a:off x="1789" y="3944"/>
              <a:ext cx="1561" cy="31"/>
              <a:chOff x="1789" y="3944"/>
              <a:chExt cx="1561" cy="31"/>
            </a:xfrm>
          </p:grpSpPr>
          <p:sp>
            <p:nvSpPr>
              <p:cNvPr id="80992" name="Freeform 96"/>
              <p:cNvSpPr>
                <a:spLocks/>
              </p:cNvSpPr>
              <p:nvPr/>
            </p:nvSpPr>
            <p:spPr bwMode="auto">
              <a:xfrm>
                <a:off x="3334" y="3944"/>
                <a:ext cx="16" cy="31"/>
              </a:xfrm>
              <a:custGeom>
                <a:avLst/>
                <a:gdLst/>
                <a:ahLst/>
                <a:cxnLst>
                  <a:cxn ang="0">
                    <a:pos x="16" y="16"/>
                  </a:cxn>
                  <a:cxn ang="0">
                    <a:pos x="0" y="31"/>
                  </a:cxn>
                  <a:cxn ang="0">
                    <a:pos x="0" y="16"/>
                  </a:cxn>
                  <a:cxn ang="0">
                    <a:pos x="0" y="0"/>
                  </a:cxn>
                  <a:cxn ang="0">
                    <a:pos x="16" y="16"/>
                  </a:cxn>
                </a:cxnLst>
                <a:rect l="0" t="0" r="r" b="b"/>
                <a:pathLst>
                  <a:path w="16" h="31">
                    <a:moveTo>
                      <a:pt x="16" y="16"/>
                    </a:moveTo>
                    <a:lnTo>
                      <a:pt x="0" y="31"/>
                    </a:lnTo>
                    <a:lnTo>
                      <a:pt x="0" y="16"/>
                    </a:lnTo>
                    <a:lnTo>
                      <a:pt x="0" y="0"/>
                    </a:lnTo>
                    <a:lnTo>
                      <a:pt x="16" y="16"/>
                    </a:lnTo>
                    <a:close/>
                  </a:path>
                </a:pathLst>
              </a:custGeom>
              <a:solidFill>
                <a:srgbClr val="F3F3F3"/>
              </a:solidFill>
              <a:ln w="12700">
                <a:solidFill>
                  <a:srgbClr val="F3F3F3"/>
                </a:solidFill>
                <a:prstDash val="solid"/>
                <a:round/>
                <a:headEnd/>
                <a:tailEnd/>
              </a:ln>
            </p:spPr>
            <p:txBody>
              <a:bodyPr/>
              <a:lstStyle/>
              <a:p>
                <a:endParaRPr lang="de-DE"/>
              </a:p>
            </p:txBody>
          </p:sp>
          <p:sp>
            <p:nvSpPr>
              <p:cNvPr id="80993" name="Line 97"/>
              <p:cNvSpPr>
                <a:spLocks noChangeShapeType="1"/>
              </p:cNvSpPr>
              <p:nvPr/>
            </p:nvSpPr>
            <p:spPr bwMode="auto">
              <a:xfrm>
                <a:off x="1789" y="3960"/>
                <a:ext cx="1545" cy="0"/>
              </a:xfrm>
              <a:prstGeom prst="line">
                <a:avLst/>
              </a:prstGeom>
              <a:noFill/>
              <a:ln w="12700">
                <a:solidFill>
                  <a:srgbClr val="F3F3F3"/>
                </a:solidFill>
                <a:round/>
                <a:headEnd/>
                <a:tailEnd/>
              </a:ln>
            </p:spPr>
            <p:txBody>
              <a:bodyPr/>
              <a:lstStyle/>
              <a:p>
                <a:endParaRPr lang="de-DE"/>
              </a:p>
            </p:txBody>
          </p:sp>
        </p:grpSp>
        <p:sp>
          <p:nvSpPr>
            <p:cNvPr id="80995" name="Rectangle 99"/>
            <p:cNvSpPr>
              <a:spLocks noChangeArrowheads="1"/>
            </p:cNvSpPr>
            <p:nvPr/>
          </p:nvSpPr>
          <p:spPr bwMode="auto">
            <a:xfrm>
              <a:off x="3137" y="3952"/>
              <a:ext cx="189" cy="100"/>
            </a:xfrm>
            <a:prstGeom prst="rect">
              <a:avLst/>
            </a:prstGeom>
            <a:noFill/>
            <a:ln w="9525">
              <a:noFill/>
              <a:miter lim="800000"/>
              <a:headEnd/>
              <a:tailEnd/>
            </a:ln>
          </p:spPr>
          <p:txBody>
            <a:bodyPr wrap="none" lIns="0" tIns="0" rIns="0" bIns="0">
              <a:spAutoFit/>
            </a:bodyPr>
            <a:lstStyle/>
            <a:p>
              <a:r>
                <a:rPr lang="en-US" sz="800" b="1">
                  <a:solidFill>
                    <a:srgbClr val="F3F3F3"/>
                  </a:solidFill>
                  <a:latin typeface="Times" pitchFamily="18" charset="0"/>
                </a:rPr>
                <a:t>gCBF</a:t>
              </a:r>
              <a:endParaRPr lang="en-US"/>
            </a:p>
          </p:txBody>
        </p:sp>
        <p:sp>
          <p:nvSpPr>
            <p:cNvPr id="80996" name="Line 100"/>
            <p:cNvSpPr>
              <a:spLocks noChangeShapeType="1"/>
            </p:cNvSpPr>
            <p:nvPr/>
          </p:nvSpPr>
          <p:spPr bwMode="auto">
            <a:xfrm flipH="1" flipV="1">
              <a:off x="-156003" y="-151625"/>
              <a:ext cx="8" cy="7"/>
            </a:xfrm>
            <a:prstGeom prst="line">
              <a:avLst/>
            </a:prstGeom>
            <a:noFill/>
            <a:ln w="12700">
              <a:solidFill>
                <a:srgbClr val="000000"/>
              </a:solidFill>
              <a:round/>
              <a:headEnd/>
              <a:tailEnd/>
            </a:ln>
          </p:spPr>
          <p:txBody>
            <a:bodyPr/>
            <a:lstStyle/>
            <a:p>
              <a:endParaRPr lang="de-DE"/>
            </a:p>
          </p:txBody>
        </p:sp>
        <p:sp>
          <p:nvSpPr>
            <p:cNvPr id="80997" name="Rectangle 101"/>
            <p:cNvSpPr>
              <a:spLocks noChangeArrowheads="1"/>
            </p:cNvSpPr>
            <p:nvPr/>
          </p:nvSpPr>
          <p:spPr bwMode="auto">
            <a:xfrm rot="16200000">
              <a:off x="1717" y="3008"/>
              <a:ext cx="55" cy="100"/>
            </a:xfrm>
            <a:prstGeom prst="rect">
              <a:avLst/>
            </a:prstGeom>
            <a:noFill/>
            <a:ln w="9525">
              <a:noFill/>
              <a:miter lim="800000"/>
              <a:headEnd/>
              <a:tailEnd/>
            </a:ln>
          </p:spPr>
          <p:txBody>
            <a:bodyPr wrap="none" lIns="0" tIns="0" rIns="0" bIns="0">
              <a:spAutoFit/>
            </a:bodyPr>
            <a:lstStyle/>
            <a:p>
              <a:r>
                <a:rPr lang="en-US" sz="800" b="1">
                  <a:solidFill>
                    <a:srgbClr val="F3F3F3"/>
                  </a:solidFill>
                  <a:latin typeface="Times" pitchFamily="18" charset="0"/>
                </a:rPr>
                <a:t>r</a:t>
              </a:r>
              <a:endParaRPr lang="en-US"/>
            </a:p>
          </p:txBody>
        </p:sp>
        <p:sp>
          <p:nvSpPr>
            <p:cNvPr id="80998" name="Rectangle 102"/>
            <p:cNvSpPr>
              <a:spLocks noChangeArrowheads="1"/>
            </p:cNvSpPr>
            <p:nvPr/>
          </p:nvSpPr>
          <p:spPr bwMode="auto">
            <a:xfrm rot="16200000">
              <a:off x="1666" y="2926"/>
              <a:ext cx="158" cy="100"/>
            </a:xfrm>
            <a:prstGeom prst="rect">
              <a:avLst/>
            </a:prstGeom>
            <a:noFill/>
            <a:ln w="9525">
              <a:noFill/>
              <a:miter lim="800000"/>
              <a:headEnd/>
              <a:tailEnd/>
            </a:ln>
          </p:spPr>
          <p:txBody>
            <a:bodyPr wrap="none" lIns="0" tIns="0" rIns="0" bIns="0">
              <a:spAutoFit/>
            </a:bodyPr>
            <a:lstStyle/>
            <a:p>
              <a:r>
                <a:rPr lang="en-US" sz="800" b="1">
                  <a:solidFill>
                    <a:srgbClr val="F3F3F3"/>
                  </a:solidFill>
                  <a:latin typeface="Times" pitchFamily="18" charset="0"/>
                </a:rPr>
                <a:t>CBF</a:t>
              </a:r>
              <a:endParaRPr lang="en-US"/>
            </a:p>
          </p:txBody>
        </p:sp>
        <p:sp>
          <p:nvSpPr>
            <p:cNvPr id="80999" name="Line 103"/>
            <p:cNvSpPr>
              <a:spLocks noChangeShapeType="1"/>
            </p:cNvSpPr>
            <p:nvPr/>
          </p:nvSpPr>
          <p:spPr bwMode="auto">
            <a:xfrm flipH="1" flipV="1">
              <a:off x="-156003" y="-151625"/>
              <a:ext cx="8" cy="7"/>
            </a:xfrm>
            <a:prstGeom prst="line">
              <a:avLst/>
            </a:prstGeom>
            <a:noFill/>
            <a:ln w="12700">
              <a:solidFill>
                <a:srgbClr val="000000"/>
              </a:solidFill>
              <a:round/>
              <a:headEnd/>
              <a:tailEnd/>
            </a:ln>
          </p:spPr>
          <p:txBody>
            <a:bodyPr/>
            <a:lstStyle/>
            <a:p>
              <a:endParaRPr lang="de-DE"/>
            </a:p>
          </p:txBody>
        </p:sp>
        <p:sp>
          <p:nvSpPr>
            <p:cNvPr id="81000" name="Rectangle 104"/>
            <p:cNvSpPr>
              <a:spLocks noChangeArrowheads="1"/>
            </p:cNvSpPr>
            <p:nvPr/>
          </p:nvSpPr>
          <p:spPr bwMode="auto">
            <a:xfrm>
              <a:off x="2420" y="3148"/>
              <a:ext cx="95" cy="116"/>
            </a:xfrm>
            <a:prstGeom prst="rect">
              <a:avLst/>
            </a:prstGeom>
            <a:noFill/>
            <a:ln w="9525">
              <a:noFill/>
              <a:miter lim="800000"/>
              <a:headEnd/>
              <a:tailEnd/>
            </a:ln>
          </p:spPr>
          <p:txBody>
            <a:bodyPr wrap="none" lIns="0" tIns="0" rIns="0" bIns="0">
              <a:spAutoFit/>
            </a:bodyPr>
            <a:lstStyle/>
            <a:p>
              <a:r>
                <a:rPr lang="en-US" sz="1000">
                  <a:solidFill>
                    <a:srgbClr val="FF0000"/>
                  </a:solidFill>
                  <a:latin typeface="Monaco" charset="0"/>
                </a:rPr>
                <a:t>x</a:t>
              </a:r>
              <a:endParaRPr lang="en-US"/>
            </a:p>
          </p:txBody>
        </p:sp>
        <p:sp>
          <p:nvSpPr>
            <p:cNvPr id="81001" name="Rectangle 105"/>
            <p:cNvSpPr>
              <a:spLocks noChangeArrowheads="1"/>
            </p:cNvSpPr>
            <p:nvPr/>
          </p:nvSpPr>
          <p:spPr bwMode="auto">
            <a:xfrm>
              <a:off x="2554" y="3504"/>
              <a:ext cx="95" cy="116"/>
            </a:xfrm>
            <a:prstGeom prst="rect">
              <a:avLst/>
            </a:prstGeom>
            <a:noFill/>
            <a:ln w="9525">
              <a:noFill/>
              <a:miter lim="800000"/>
              <a:headEnd/>
              <a:tailEnd/>
            </a:ln>
          </p:spPr>
          <p:txBody>
            <a:bodyPr wrap="none" lIns="0" tIns="0" rIns="0" bIns="0">
              <a:spAutoFit/>
            </a:bodyPr>
            <a:lstStyle/>
            <a:p>
              <a:r>
                <a:rPr lang="en-US" sz="1000">
                  <a:solidFill>
                    <a:srgbClr val="00CC00"/>
                  </a:solidFill>
                  <a:latin typeface="Monaco" charset="0"/>
                </a:rPr>
                <a:t>o</a:t>
              </a:r>
              <a:endParaRPr lang="en-US"/>
            </a:p>
          </p:txBody>
        </p:sp>
        <p:sp>
          <p:nvSpPr>
            <p:cNvPr id="81002" name="Rectangle 106"/>
            <p:cNvSpPr>
              <a:spLocks noChangeArrowheads="1"/>
            </p:cNvSpPr>
            <p:nvPr/>
          </p:nvSpPr>
          <p:spPr bwMode="auto">
            <a:xfrm>
              <a:off x="2380" y="3674"/>
              <a:ext cx="95" cy="116"/>
            </a:xfrm>
            <a:prstGeom prst="rect">
              <a:avLst/>
            </a:prstGeom>
            <a:noFill/>
            <a:ln w="9525">
              <a:noFill/>
              <a:miter lim="800000"/>
              <a:headEnd/>
              <a:tailEnd/>
            </a:ln>
          </p:spPr>
          <p:txBody>
            <a:bodyPr wrap="none" lIns="0" tIns="0" rIns="0" bIns="0">
              <a:spAutoFit/>
            </a:bodyPr>
            <a:lstStyle/>
            <a:p>
              <a:r>
                <a:rPr lang="en-US" sz="1000">
                  <a:solidFill>
                    <a:srgbClr val="00CC00"/>
                  </a:solidFill>
                  <a:latin typeface="Monaco" charset="0"/>
                </a:rPr>
                <a:t>o</a:t>
              </a:r>
              <a:endParaRPr lang="en-US"/>
            </a:p>
          </p:txBody>
        </p:sp>
        <p:sp>
          <p:nvSpPr>
            <p:cNvPr id="81003" name="Rectangle 107"/>
            <p:cNvSpPr>
              <a:spLocks noChangeArrowheads="1"/>
            </p:cNvSpPr>
            <p:nvPr/>
          </p:nvSpPr>
          <p:spPr bwMode="auto">
            <a:xfrm>
              <a:off x="2199" y="3805"/>
              <a:ext cx="95" cy="116"/>
            </a:xfrm>
            <a:prstGeom prst="rect">
              <a:avLst/>
            </a:prstGeom>
            <a:noFill/>
            <a:ln w="9525">
              <a:noFill/>
              <a:miter lim="800000"/>
              <a:headEnd/>
              <a:tailEnd/>
            </a:ln>
          </p:spPr>
          <p:txBody>
            <a:bodyPr wrap="none" lIns="0" tIns="0" rIns="0" bIns="0">
              <a:spAutoFit/>
            </a:bodyPr>
            <a:lstStyle/>
            <a:p>
              <a:r>
                <a:rPr lang="en-US" sz="1000">
                  <a:solidFill>
                    <a:srgbClr val="00CC00"/>
                  </a:solidFill>
                  <a:latin typeface="Monaco" charset="0"/>
                </a:rPr>
                <a:t>o</a:t>
              </a:r>
              <a:endParaRPr lang="en-US"/>
            </a:p>
          </p:txBody>
        </p:sp>
        <p:sp>
          <p:nvSpPr>
            <p:cNvPr id="81004" name="Rectangle 108"/>
            <p:cNvSpPr>
              <a:spLocks noChangeArrowheads="1"/>
            </p:cNvSpPr>
            <p:nvPr/>
          </p:nvSpPr>
          <p:spPr bwMode="auto">
            <a:xfrm>
              <a:off x="2916" y="3110"/>
              <a:ext cx="95" cy="116"/>
            </a:xfrm>
            <a:prstGeom prst="rect">
              <a:avLst/>
            </a:prstGeom>
            <a:noFill/>
            <a:ln w="9525">
              <a:noFill/>
              <a:miter lim="800000"/>
              <a:headEnd/>
              <a:tailEnd/>
            </a:ln>
          </p:spPr>
          <p:txBody>
            <a:bodyPr wrap="none" lIns="0" tIns="0" rIns="0" bIns="0">
              <a:spAutoFit/>
            </a:bodyPr>
            <a:lstStyle/>
            <a:p>
              <a:r>
                <a:rPr lang="en-US" sz="1000">
                  <a:solidFill>
                    <a:srgbClr val="00CC00"/>
                  </a:solidFill>
                  <a:latin typeface="Monaco" charset="0"/>
                </a:rPr>
                <a:t>o</a:t>
              </a:r>
              <a:endParaRPr lang="en-US"/>
            </a:p>
          </p:txBody>
        </p:sp>
        <p:sp>
          <p:nvSpPr>
            <p:cNvPr id="81005" name="Rectangle 109"/>
            <p:cNvSpPr>
              <a:spLocks noChangeArrowheads="1"/>
            </p:cNvSpPr>
            <p:nvPr/>
          </p:nvSpPr>
          <p:spPr bwMode="auto">
            <a:xfrm>
              <a:off x="2822" y="3280"/>
              <a:ext cx="95" cy="116"/>
            </a:xfrm>
            <a:prstGeom prst="rect">
              <a:avLst/>
            </a:prstGeom>
            <a:noFill/>
            <a:ln w="9525">
              <a:noFill/>
              <a:miter lim="800000"/>
              <a:headEnd/>
              <a:tailEnd/>
            </a:ln>
          </p:spPr>
          <p:txBody>
            <a:bodyPr wrap="none" lIns="0" tIns="0" rIns="0" bIns="0">
              <a:spAutoFit/>
            </a:bodyPr>
            <a:lstStyle/>
            <a:p>
              <a:r>
                <a:rPr lang="en-US" sz="1000">
                  <a:solidFill>
                    <a:srgbClr val="00CC00"/>
                  </a:solidFill>
                  <a:latin typeface="Monaco" charset="0"/>
                </a:rPr>
                <a:t>o</a:t>
              </a:r>
              <a:endParaRPr lang="en-US"/>
            </a:p>
          </p:txBody>
        </p:sp>
        <p:sp>
          <p:nvSpPr>
            <p:cNvPr id="81006" name="Rectangle 110"/>
            <p:cNvSpPr>
              <a:spLocks noChangeArrowheads="1"/>
            </p:cNvSpPr>
            <p:nvPr/>
          </p:nvSpPr>
          <p:spPr bwMode="auto">
            <a:xfrm>
              <a:off x="2735" y="3457"/>
              <a:ext cx="95" cy="116"/>
            </a:xfrm>
            <a:prstGeom prst="rect">
              <a:avLst/>
            </a:prstGeom>
            <a:noFill/>
            <a:ln w="9525">
              <a:noFill/>
              <a:miter lim="800000"/>
              <a:headEnd/>
              <a:tailEnd/>
            </a:ln>
          </p:spPr>
          <p:txBody>
            <a:bodyPr wrap="none" lIns="0" tIns="0" rIns="0" bIns="0">
              <a:spAutoFit/>
            </a:bodyPr>
            <a:lstStyle/>
            <a:p>
              <a:r>
                <a:rPr lang="en-US" sz="1000">
                  <a:solidFill>
                    <a:srgbClr val="00CC00"/>
                  </a:solidFill>
                  <a:latin typeface="Monaco" charset="0"/>
                </a:rPr>
                <a:t>o</a:t>
              </a:r>
              <a:endParaRPr lang="en-US"/>
            </a:p>
          </p:txBody>
        </p:sp>
        <p:sp>
          <p:nvSpPr>
            <p:cNvPr id="81007" name="Rectangle 111"/>
            <p:cNvSpPr>
              <a:spLocks noChangeArrowheads="1"/>
            </p:cNvSpPr>
            <p:nvPr/>
          </p:nvSpPr>
          <p:spPr bwMode="auto">
            <a:xfrm>
              <a:off x="2601" y="3110"/>
              <a:ext cx="95" cy="116"/>
            </a:xfrm>
            <a:prstGeom prst="rect">
              <a:avLst/>
            </a:prstGeom>
            <a:noFill/>
            <a:ln w="9525">
              <a:noFill/>
              <a:miter lim="800000"/>
              <a:headEnd/>
              <a:tailEnd/>
            </a:ln>
          </p:spPr>
          <p:txBody>
            <a:bodyPr wrap="none" lIns="0" tIns="0" rIns="0" bIns="0">
              <a:spAutoFit/>
            </a:bodyPr>
            <a:lstStyle/>
            <a:p>
              <a:r>
                <a:rPr lang="en-US" sz="1000">
                  <a:solidFill>
                    <a:srgbClr val="FF0000"/>
                  </a:solidFill>
                  <a:latin typeface="Monaco" charset="0"/>
                </a:rPr>
                <a:t>x</a:t>
              </a:r>
              <a:endParaRPr lang="en-US"/>
            </a:p>
          </p:txBody>
        </p:sp>
        <p:sp>
          <p:nvSpPr>
            <p:cNvPr id="81008" name="Rectangle 112"/>
            <p:cNvSpPr>
              <a:spLocks noChangeArrowheads="1"/>
            </p:cNvSpPr>
            <p:nvPr/>
          </p:nvSpPr>
          <p:spPr bwMode="auto">
            <a:xfrm>
              <a:off x="2735" y="2979"/>
              <a:ext cx="95" cy="116"/>
            </a:xfrm>
            <a:prstGeom prst="rect">
              <a:avLst/>
            </a:prstGeom>
            <a:noFill/>
            <a:ln w="9525">
              <a:noFill/>
              <a:miter lim="800000"/>
              <a:headEnd/>
              <a:tailEnd/>
            </a:ln>
          </p:spPr>
          <p:txBody>
            <a:bodyPr wrap="none" lIns="0" tIns="0" rIns="0" bIns="0">
              <a:spAutoFit/>
            </a:bodyPr>
            <a:lstStyle/>
            <a:p>
              <a:r>
                <a:rPr lang="en-US" sz="1000">
                  <a:solidFill>
                    <a:srgbClr val="FF0000"/>
                  </a:solidFill>
                  <a:latin typeface="Monaco" charset="0"/>
                </a:rPr>
                <a:t>x</a:t>
              </a:r>
              <a:endParaRPr lang="en-US"/>
            </a:p>
          </p:txBody>
        </p:sp>
        <p:sp>
          <p:nvSpPr>
            <p:cNvPr id="81009" name="Rectangle 113"/>
            <p:cNvSpPr>
              <a:spLocks noChangeArrowheads="1"/>
            </p:cNvSpPr>
            <p:nvPr/>
          </p:nvSpPr>
          <p:spPr bwMode="auto">
            <a:xfrm>
              <a:off x="2199" y="3326"/>
              <a:ext cx="95" cy="116"/>
            </a:xfrm>
            <a:prstGeom prst="rect">
              <a:avLst/>
            </a:prstGeom>
            <a:noFill/>
            <a:ln w="9525">
              <a:noFill/>
              <a:miter lim="800000"/>
              <a:headEnd/>
              <a:tailEnd/>
            </a:ln>
          </p:spPr>
          <p:txBody>
            <a:bodyPr wrap="none" lIns="0" tIns="0" rIns="0" bIns="0">
              <a:spAutoFit/>
            </a:bodyPr>
            <a:lstStyle/>
            <a:p>
              <a:r>
                <a:rPr lang="en-US" sz="1000">
                  <a:solidFill>
                    <a:srgbClr val="FF0000"/>
                  </a:solidFill>
                  <a:latin typeface="Monaco" charset="0"/>
                </a:rPr>
                <a:t>x</a:t>
              </a:r>
              <a:endParaRPr lang="en-US"/>
            </a:p>
          </p:txBody>
        </p:sp>
        <p:sp>
          <p:nvSpPr>
            <p:cNvPr id="81010" name="Rectangle 114"/>
            <p:cNvSpPr>
              <a:spLocks noChangeArrowheads="1"/>
            </p:cNvSpPr>
            <p:nvPr/>
          </p:nvSpPr>
          <p:spPr bwMode="auto">
            <a:xfrm>
              <a:off x="2152" y="3504"/>
              <a:ext cx="95" cy="116"/>
            </a:xfrm>
            <a:prstGeom prst="rect">
              <a:avLst/>
            </a:prstGeom>
            <a:noFill/>
            <a:ln w="9525">
              <a:noFill/>
              <a:miter lim="800000"/>
              <a:headEnd/>
              <a:tailEnd/>
            </a:ln>
          </p:spPr>
          <p:txBody>
            <a:bodyPr wrap="none" lIns="0" tIns="0" rIns="0" bIns="0">
              <a:spAutoFit/>
            </a:bodyPr>
            <a:lstStyle/>
            <a:p>
              <a:r>
                <a:rPr lang="en-US" sz="1000">
                  <a:solidFill>
                    <a:srgbClr val="FF0000"/>
                  </a:solidFill>
                  <a:latin typeface="Monaco" charset="0"/>
                </a:rPr>
                <a:t>x</a:t>
              </a:r>
              <a:endParaRPr lang="en-US"/>
            </a:p>
          </p:txBody>
        </p:sp>
        <p:sp>
          <p:nvSpPr>
            <p:cNvPr id="81011" name="Rectangle 115"/>
            <p:cNvSpPr>
              <a:spLocks noChangeArrowheads="1"/>
            </p:cNvSpPr>
            <p:nvPr/>
          </p:nvSpPr>
          <p:spPr bwMode="auto">
            <a:xfrm>
              <a:off x="2869" y="2886"/>
              <a:ext cx="95" cy="116"/>
            </a:xfrm>
            <a:prstGeom prst="rect">
              <a:avLst/>
            </a:prstGeom>
            <a:noFill/>
            <a:ln w="9525">
              <a:noFill/>
              <a:miter lim="800000"/>
              <a:headEnd/>
              <a:tailEnd/>
            </a:ln>
          </p:spPr>
          <p:txBody>
            <a:bodyPr wrap="none" lIns="0" tIns="0" rIns="0" bIns="0">
              <a:spAutoFit/>
            </a:bodyPr>
            <a:lstStyle/>
            <a:p>
              <a:r>
                <a:rPr lang="en-US" sz="1000">
                  <a:solidFill>
                    <a:srgbClr val="FF0000"/>
                  </a:solidFill>
                  <a:latin typeface="Monaco" charset="0"/>
                </a:rPr>
                <a:t>x</a:t>
              </a:r>
              <a:endParaRPr lang="en-US"/>
            </a:p>
          </p:txBody>
        </p:sp>
        <p:sp>
          <p:nvSpPr>
            <p:cNvPr id="81012" name="Line 116"/>
            <p:cNvSpPr>
              <a:spLocks noChangeShapeType="1"/>
            </p:cNvSpPr>
            <p:nvPr/>
          </p:nvSpPr>
          <p:spPr bwMode="auto">
            <a:xfrm flipV="1">
              <a:off x="2112" y="2871"/>
              <a:ext cx="938" cy="656"/>
            </a:xfrm>
            <a:prstGeom prst="line">
              <a:avLst/>
            </a:prstGeom>
            <a:noFill/>
            <a:ln w="25400">
              <a:solidFill>
                <a:srgbClr val="FF0000"/>
              </a:solidFill>
              <a:round/>
              <a:headEnd/>
              <a:tailEnd/>
            </a:ln>
          </p:spPr>
          <p:txBody>
            <a:bodyPr/>
            <a:lstStyle/>
            <a:p>
              <a:endParaRPr lang="de-DE"/>
            </a:p>
          </p:txBody>
        </p:sp>
        <p:sp>
          <p:nvSpPr>
            <p:cNvPr id="81013" name="Line 117"/>
            <p:cNvSpPr>
              <a:spLocks noChangeShapeType="1"/>
            </p:cNvSpPr>
            <p:nvPr/>
          </p:nvSpPr>
          <p:spPr bwMode="auto">
            <a:xfrm flipV="1">
              <a:off x="2112" y="3218"/>
              <a:ext cx="938" cy="657"/>
            </a:xfrm>
            <a:prstGeom prst="line">
              <a:avLst/>
            </a:prstGeom>
            <a:noFill/>
            <a:ln w="25400">
              <a:solidFill>
                <a:srgbClr val="00CC66"/>
              </a:solidFill>
              <a:round/>
              <a:headEnd/>
              <a:tailEnd/>
            </a:ln>
          </p:spPr>
          <p:txBody>
            <a:bodyPr/>
            <a:lstStyle/>
            <a:p>
              <a:endParaRPr lang="de-DE"/>
            </a:p>
          </p:txBody>
        </p:sp>
        <p:sp>
          <p:nvSpPr>
            <p:cNvPr id="81014" name="Line 118"/>
            <p:cNvSpPr>
              <a:spLocks noChangeShapeType="1"/>
            </p:cNvSpPr>
            <p:nvPr/>
          </p:nvSpPr>
          <p:spPr bwMode="auto">
            <a:xfrm>
              <a:off x="2506" y="2863"/>
              <a:ext cx="0" cy="101"/>
            </a:xfrm>
            <a:prstGeom prst="line">
              <a:avLst/>
            </a:prstGeom>
            <a:noFill/>
            <a:ln w="12700">
              <a:solidFill>
                <a:srgbClr val="F3F3F3"/>
              </a:solidFill>
              <a:round/>
              <a:headEnd/>
              <a:tailEnd/>
            </a:ln>
          </p:spPr>
          <p:txBody>
            <a:bodyPr/>
            <a:lstStyle/>
            <a:p>
              <a:endParaRPr lang="de-DE"/>
            </a:p>
          </p:txBody>
        </p:sp>
        <p:sp>
          <p:nvSpPr>
            <p:cNvPr id="81015" name="Line 119"/>
            <p:cNvSpPr>
              <a:spLocks noChangeShapeType="1"/>
            </p:cNvSpPr>
            <p:nvPr/>
          </p:nvSpPr>
          <p:spPr bwMode="auto">
            <a:xfrm>
              <a:off x="2506" y="3010"/>
              <a:ext cx="0" cy="23"/>
            </a:xfrm>
            <a:prstGeom prst="line">
              <a:avLst/>
            </a:prstGeom>
            <a:noFill/>
            <a:ln w="12700">
              <a:solidFill>
                <a:srgbClr val="F3F3F3"/>
              </a:solidFill>
              <a:round/>
              <a:headEnd/>
              <a:tailEnd/>
            </a:ln>
          </p:spPr>
          <p:txBody>
            <a:bodyPr/>
            <a:lstStyle/>
            <a:p>
              <a:endParaRPr lang="de-DE"/>
            </a:p>
          </p:txBody>
        </p:sp>
        <p:sp>
          <p:nvSpPr>
            <p:cNvPr id="81016" name="Line 120"/>
            <p:cNvSpPr>
              <a:spLocks noChangeShapeType="1"/>
            </p:cNvSpPr>
            <p:nvPr/>
          </p:nvSpPr>
          <p:spPr bwMode="auto">
            <a:xfrm>
              <a:off x="2506" y="3079"/>
              <a:ext cx="0" cy="101"/>
            </a:xfrm>
            <a:prstGeom prst="line">
              <a:avLst/>
            </a:prstGeom>
            <a:noFill/>
            <a:ln w="12700">
              <a:solidFill>
                <a:srgbClr val="F3F3F3"/>
              </a:solidFill>
              <a:round/>
              <a:headEnd/>
              <a:tailEnd/>
            </a:ln>
          </p:spPr>
          <p:txBody>
            <a:bodyPr/>
            <a:lstStyle/>
            <a:p>
              <a:endParaRPr lang="de-DE"/>
            </a:p>
          </p:txBody>
        </p:sp>
        <p:sp>
          <p:nvSpPr>
            <p:cNvPr id="81017" name="Line 121"/>
            <p:cNvSpPr>
              <a:spLocks noChangeShapeType="1"/>
            </p:cNvSpPr>
            <p:nvPr/>
          </p:nvSpPr>
          <p:spPr bwMode="auto">
            <a:xfrm>
              <a:off x="2506" y="3226"/>
              <a:ext cx="0" cy="23"/>
            </a:xfrm>
            <a:prstGeom prst="line">
              <a:avLst/>
            </a:prstGeom>
            <a:noFill/>
            <a:ln w="12700">
              <a:solidFill>
                <a:srgbClr val="F3F3F3"/>
              </a:solidFill>
              <a:round/>
              <a:headEnd/>
              <a:tailEnd/>
            </a:ln>
          </p:spPr>
          <p:txBody>
            <a:bodyPr/>
            <a:lstStyle/>
            <a:p>
              <a:endParaRPr lang="de-DE"/>
            </a:p>
          </p:txBody>
        </p:sp>
        <p:sp>
          <p:nvSpPr>
            <p:cNvPr id="81018" name="Line 122"/>
            <p:cNvSpPr>
              <a:spLocks noChangeShapeType="1"/>
            </p:cNvSpPr>
            <p:nvPr/>
          </p:nvSpPr>
          <p:spPr bwMode="auto">
            <a:xfrm>
              <a:off x="2506" y="3296"/>
              <a:ext cx="0" cy="100"/>
            </a:xfrm>
            <a:prstGeom prst="line">
              <a:avLst/>
            </a:prstGeom>
            <a:noFill/>
            <a:ln w="12700">
              <a:solidFill>
                <a:srgbClr val="F3F3F3"/>
              </a:solidFill>
              <a:round/>
              <a:headEnd/>
              <a:tailEnd/>
            </a:ln>
          </p:spPr>
          <p:txBody>
            <a:bodyPr/>
            <a:lstStyle/>
            <a:p>
              <a:endParaRPr lang="de-DE"/>
            </a:p>
          </p:txBody>
        </p:sp>
        <p:sp>
          <p:nvSpPr>
            <p:cNvPr id="81019" name="Line 123"/>
            <p:cNvSpPr>
              <a:spLocks noChangeShapeType="1"/>
            </p:cNvSpPr>
            <p:nvPr/>
          </p:nvSpPr>
          <p:spPr bwMode="auto">
            <a:xfrm>
              <a:off x="2506" y="3442"/>
              <a:ext cx="0" cy="24"/>
            </a:xfrm>
            <a:prstGeom prst="line">
              <a:avLst/>
            </a:prstGeom>
            <a:noFill/>
            <a:ln w="12700">
              <a:solidFill>
                <a:srgbClr val="F3F3F3"/>
              </a:solidFill>
              <a:round/>
              <a:headEnd/>
              <a:tailEnd/>
            </a:ln>
          </p:spPr>
          <p:txBody>
            <a:bodyPr/>
            <a:lstStyle/>
            <a:p>
              <a:endParaRPr lang="de-DE"/>
            </a:p>
          </p:txBody>
        </p:sp>
        <p:sp>
          <p:nvSpPr>
            <p:cNvPr id="81020" name="Line 124"/>
            <p:cNvSpPr>
              <a:spLocks noChangeShapeType="1"/>
            </p:cNvSpPr>
            <p:nvPr/>
          </p:nvSpPr>
          <p:spPr bwMode="auto">
            <a:xfrm>
              <a:off x="2506" y="3512"/>
              <a:ext cx="0" cy="100"/>
            </a:xfrm>
            <a:prstGeom prst="line">
              <a:avLst/>
            </a:prstGeom>
            <a:noFill/>
            <a:ln w="12700">
              <a:solidFill>
                <a:srgbClr val="F3F3F3"/>
              </a:solidFill>
              <a:round/>
              <a:headEnd/>
              <a:tailEnd/>
            </a:ln>
          </p:spPr>
          <p:txBody>
            <a:bodyPr/>
            <a:lstStyle/>
            <a:p>
              <a:endParaRPr lang="de-DE"/>
            </a:p>
          </p:txBody>
        </p:sp>
        <p:sp>
          <p:nvSpPr>
            <p:cNvPr id="81021" name="Line 125"/>
            <p:cNvSpPr>
              <a:spLocks noChangeShapeType="1"/>
            </p:cNvSpPr>
            <p:nvPr/>
          </p:nvSpPr>
          <p:spPr bwMode="auto">
            <a:xfrm>
              <a:off x="2506" y="3659"/>
              <a:ext cx="0" cy="23"/>
            </a:xfrm>
            <a:prstGeom prst="line">
              <a:avLst/>
            </a:prstGeom>
            <a:noFill/>
            <a:ln w="12700">
              <a:solidFill>
                <a:srgbClr val="F3F3F3"/>
              </a:solidFill>
              <a:round/>
              <a:headEnd/>
              <a:tailEnd/>
            </a:ln>
          </p:spPr>
          <p:txBody>
            <a:bodyPr/>
            <a:lstStyle/>
            <a:p>
              <a:endParaRPr lang="de-DE"/>
            </a:p>
          </p:txBody>
        </p:sp>
        <p:sp>
          <p:nvSpPr>
            <p:cNvPr id="81022" name="Line 126"/>
            <p:cNvSpPr>
              <a:spLocks noChangeShapeType="1"/>
            </p:cNvSpPr>
            <p:nvPr/>
          </p:nvSpPr>
          <p:spPr bwMode="auto">
            <a:xfrm>
              <a:off x="2506" y="3728"/>
              <a:ext cx="0" cy="101"/>
            </a:xfrm>
            <a:prstGeom prst="line">
              <a:avLst/>
            </a:prstGeom>
            <a:noFill/>
            <a:ln w="12700">
              <a:solidFill>
                <a:srgbClr val="F3F3F3"/>
              </a:solidFill>
              <a:round/>
              <a:headEnd/>
              <a:tailEnd/>
            </a:ln>
          </p:spPr>
          <p:txBody>
            <a:bodyPr/>
            <a:lstStyle/>
            <a:p>
              <a:endParaRPr lang="de-DE"/>
            </a:p>
          </p:txBody>
        </p:sp>
        <p:sp>
          <p:nvSpPr>
            <p:cNvPr id="81023" name="Line 127"/>
            <p:cNvSpPr>
              <a:spLocks noChangeShapeType="1"/>
            </p:cNvSpPr>
            <p:nvPr/>
          </p:nvSpPr>
          <p:spPr bwMode="auto">
            <a:xfrm>
              <a:off x="2506" y="3875"/>
              <a:ext cx="0" cy="23"/>
            </a:xfrm>
            <a:prstGeom prst="line">
              <a:avLst/>
            </a:prstGeom>
            <a:noFill/>
            <a:ln w="12700">
              <a:solidFill>
                <a:srgbClr val="F3F3F3"/>
              </a:solidFill>
              <a:round/>
              <a:headEnd/>
              <a:tailEnd/>
            </a:ln>
          </p:spPr>
          <p:txBody>
            <a:bodyPr/>
            <a:lstStyle/>
            <a:p>
              <a:endParaRPr lang="de-DE"/>
            </a:p>
          </p:txBody>
        </p:sp>
        <p:sp>
          <p:nvSpPr>
            <p:cNvPr id="81024" name="Line 128"/>
            <p:cNvSpPr>
              <a:spLocks noChangeShapeType="1"/>
            </p:cNvSpPr>
            <p:nvPr/>
          </p:nvSpPr>
          <p:spPr bwMode="auto">
            <a:xfrm>
              <a:off x="2506" y="3944"/>
              <a:ext cx="0" cy="8"/>
            </a:xfrm>
            <a:prstGeom prst="line">
              <a:avLst/>
            </a:prstGeom>
            <a:noFill/>
            <a:ln w="12700">
              <a:solidFill>
                <a:srgbClr val="F3F3F3"/>
              </a:solidFill>
              <a:round/>
              <a:headEnd/>
              <a:tailEnd/>
            </a:ln>
          </p:spPr>
          <p:txBody>
            <a:bodyPr/>
            <a:lstStyle/>
            <a:p>
              <a:endParaRPr lang="de-DE"/>
            </a:p>
          </p:txBody>
        </p:sp>
        <p:sp>
          <p:nvSpPr>
            <p:cNvPr id="81025" name="Line 129"/>
            <p:cNvSpPr>
              <a:spLocks noChangeShapeType="1"/>
            </p:cNvSpPr>
            <p:nvPr/>
          </p:nvSpPr>
          <p:spPr bwMode="auto">
            <a:xfrm flipH="1">
              <a:off x="2467" y="3249"/>
              <a:ext cx="39" cy="0"/>
            </a:xfrm>
            <a:prstGeom prst="line">
              <a:avLst/>
            </a:prstGeom>
            <a:noFill/>
            <a:ln w="25400">
              <a:solidFill>
                <a:srgbClr val="FF0000"/>
              </a:solidFill>
              <a:round/>
              <a:headEnd/>
              <a:tailEnd/>
            </a:ln>
          </p:spPr>
          <p:txBody>
            <a:bodyPr/>
            <a:lstStyle/>
            <a:p>
              <a:endParaRPr lang="de-DE"/>
            </a:p>
          </p:txBody>
        </p:sp>
        <p:sp>
          <p:nvSpPr>
            <p:cNvPr id="81026" name="Line 130"/>
            <p:cNvSpPr>
              <a:spLocks noChangeShapeType="1"/>
            </p:cNvSpPr>
            <p:nvPr/>
          </p:nvSpPr>
          <p:spPr bwMode="auto">
            <a:xfrm flipH="1">
              <a:off x="2380" y="3249"/>
              <a:ext cx="40" cy="0"/>
            </a:xfrm>
            <a:prstGeom prst="line">
              <a:avLst/>
            </a:prstGeom>
            <a:noFill/>
            <a:ln w="25400">
              <a:solidFill>
                <a:srgbClr val="FF0000"/>
              </a:solidFill>
              <a:round/>
              <a:headEnd/>
              <a:tailEnd/>
            </a:ln>
          </p:spPr>
          <p:txBody>
            <a:bodyPr/>
            <a:lstStyle/>
            <a:p>
              <a:endParaRPr lang="de-DE"/>
            </a:p>
          </p:txBody>
        </p:sp>
        <p:sp>
          <p:nvSpPr>
            <p:cNvPr id="81027" name="Line 131"/>
            <p:cNvSpPr>
              <a:spLocks noChangeShapeType="1"/>
            </p:cNvSpPr>
            <p:nvPr/>
          </p:nvSpPr>
          <p:spPr bwMode="auto">
            <a:xfrm flipH="1">
              <a:off x="2294" y="3249"/>
              <a:ext cx="39" cy="0"/>
            </a:xfrm>
            <a:prstGeom prst="line">
              <a:avLst/>
            </a:prstGeom>
            <a:noFill/>
            <a:ln w="25400">
              <a:solidFill>
                <a:srgbClr val="FF0000"/>
              </a:solidFill>
              <a:round/>
              <a:headEnd/>
              <a:tailEnd/>
            </a:ln>
          </p:spPr>
          <p:txBody>
            <a:bodyPr/>
            <a:lstStyle/>
            <a:p>
              <a:endParaRPr lang="de-DE"/>
            </a:p>
          </p:txBody>
        </p:sp>
        <p:sp>
          <p:nvSpPr>
            <p:cNvPr id="81028" name="Line 132"/>
            <p:cNvSpPr>
              <a:spLocks noChangeShapeType="1"/>
            </p:cNvSpPr>
            <p:nvPr/>
          </p:nvSpPr>
          <p:spPr bwMode="auto">
            <a:xfrm flipH="1">
              <a:off x="2207" y="3249"/>
              <a:ext cx="39" cy="0"/>
            </a:xfrm>
            <a:prstGeom prst="line">
              <a:avLst/>
            </a:prstGeom>
            <a:noFill/>
            <a:ln w="25400">
              <a:solidFill>
                <a:srgbClr val="FF0000"/>
              </a:solidFill>
              <a:round/>
              <a:headEnd/>
              <a:tailEnd/>
            </a:ln>
          </p:spPr>
          <p:txBody>
            <a:bodyPr/>
            <a:lstStyle/>
            <a:p>
              <a:endParaRPr lang="de-DE"/>
            </a:p>
          </p:txBody>
        </p:sp>
        <p:sp>
          <p:nvSpPr>
            <p:cNvPr id="81029" name="Line 133"/>
            <p:cNvSpPr>
              <a:spLocks noChangeShapeType="1"/>
            </p:cNvSpPr>
            <p:nvPr/>
          </p:nvSpPr>
          <p:spPr bwMode="auto">
            <a:xfrm flipH="1">
              <a:off x="2120" y="3249"/>
              <a:ext cx="40" cy="0"/>
            </a:xfrm>
            <a:prstGeom prst="line">
              <a:avLst/>
            </a:prstGeom>
            <a:noFill/>
            <a:ln w="25400">
              <a:solidFill>
                <a:srgbClr val="FF0000"/>
              </a:solidFill>
              <a:round/>
              <a:headEnd/>
              <a:tailEnd/>
            </a:ln>
          </p:spPr>
          <p:txBody>
            <a:bodyPr/>
            <a:lstStyle/>
            <a:p>
              <a:endParaRPr lang="de-DE"/>
            </a:p>
          </p:txBody>
        </p:sp>
        <p:sp>
          <p:nvSpPr>
            <p:cNvPr id="81030" name="Line 134"/>
            <p:cNvSpPr>
              <a:spLocks noChangeShapeType="1"/>
            </p:cNvSpPr>
            <p:nvPr/>
          </p:nvSpPr>
          <p:spPr bwMode="auto">
            <a:xfrm flipH="1">
              <a:off x="2033" y="3249"/>
              <a:ext cx="40" cy="0"/>
            </a:xfrm>
            <a:prstGeom prst="line">
              <a:avLst/>
            </a:prstGeom>
            <a:noFill/>
            <a:ln w="25400">
              <a:solidFill>
                <a:srgbClr val="FF0000"/>
              </a:solidFill>
              <a:round/>
              <a:headEnd/>
              <a:tailEnd/>
            </a:ln>
          </p:spPr>
          <p:txBody>
            <a:bodyPr/>
            <a:lstStyle/>
            <a:p>
              <a:endParaRPr lang="de-DE"/>
            </a:p>
          </p:txBody>
        </p:sp>
        <p:sp>
          <p:nvSpPr>
            <p:cNvPr id="81031" name="Line 135"/>
            <p:cNvSpPr>
              <a:spLocks noChangeShapeType="1"/>
            </p:cNvSpPr>
            <p:nvPr/>
          </p:nvSpPr>
          <p:spPr bwMode="auto">
            <a:xfrm flipH="1">
              <a:off x="1947" y="3249"/>
              <a:ext cx="39" cy="0"/>
            </a:xfrm>
            <a:prstGeom prst="line">
              <a:avLst/>
            </a:prstGeom>
            <a:noFill/>
            <a:ln w="25400">
              <a:solidFill>
                <a:srgbClr val="FF0000"/>
              </a:solidFill>
              <a:round/>
              <a:headEnd/>
              <a:tailEnd/>
            </a:ln>
          </p:spPr>
          <p:txBody>
            <a:bodyPr/>
            <a:lstStyle/>
            <a:p>
              <a:endParaRPr lang="de-DE"/>
            </a:p>
          </p:txBody>
        </p:sp>
        <p:sp>
          <p:nvSpPr>
            <p:cNvPr id="81032" name="Line 136"/>
            <p:cNvSpPr>
              <a:spLocks noChangeShapeType="1"/>
            </p:cNvSpPr>
            <p:nvPr/>
          </p:nvSpPr>
          <p:spPr bwMode="auto">
            <a:xfrm flipH="1">
              <a:off x="1860" y="3249"/>
              <a:ext cx="39" cy="0"/>
            </a:xfrm>
            <a:prstGeom prst="line">
              <a:avLst/>
            </a:prstGeom>
            <a:noFill/>
            <a:ln w="25400">
              <a:solidFill>
                <a:srgbClr val="FF0000"/>
              </a:solidFill>
              <a:round/>
              <a:headEnd/>
              <a:tailEnd/>
            </a:ln>
          </p:spPr>
          <p:txBody>
            <a:bodyPr/>
            <a:lstStyle/>
            <a:p>
              <a:endParaRPr lang="de-DE"/>
            </a:p>
          </p:txBody>
        </p:sp>
        <p:sp>
          <p:nvSpPr>
            <p:cNvPr id="81033" name="Line 137"/>
            <p:cNvSpPr>
              <a:spLocks noChangeShapeType="1"/>
            </p:cNvSpPr>
            <p:nvPr/>
          </p:nvSpPr>
          <p:spPr bwMode="auto">
            <a:xfrm flipH="1">
              <a:off x="1797" y="3249"/>
              <a:ext cx="16" cy="0"/>
            </a:xfrm>
            <a:prstGeom prst="line">
              <a:avLst/>
            </a:prstGeom>
            <a:noFill/>
            <a:ln w="25400">
              <a:solidFill>
                <a:srgbClr val="FF0000"/>
              </a:solidFill>
              <a:round/>
              <a:headEnd/>
              <a:tailEnd/>
            </a:ln>
          </p:spPr>
          <p:txBody>
            <a:bodyPr/>
            <a:lstStyle/>
            <a:p>
              <a:endParaRPr lang="de-DE"/>
            </a:p>
          </p:txBody>
        </p:sp>
        <p:sp>
          <p:nvSpPr>
            <p:cNvPr id="81034" name="Line 138"/>
            <p:cNvSpPr>
              <a:spLocks noChangeShapeType="1"/>
            </p:cNvSpPr>
            <p:nvPr/>
          </p:nvSpPr>
          <p:spPr bwMode="auto">
            <a:xfrm flipH="1">
              <a:off x="2467" y="3597"/>
              <a:ext cx="39" cy="0"/>
            </a:xfrm>
            <a:prstGeom prst="line">
              <a:avLst/>
            </a:prstGeom>
            <a:noFill/>
            <a:ln w="25400">
              <a:solidFill>
                <a:srgbClr val="00CC00"/>
              </a:solidFill>
              <a:round/>
              <a:headEnd/>
              <a:tailEnd/>
            </a:ln>
          </p:spPr>
          <p:txBody>
            <a:bodyPr/>
            <a:lstStyle/>
            <a:p>
              <a:endParaRPr lang="de-DE"/>
            </a:p>
          </p:txBody>
        </p:sp>
        <p:sp>
          <p:nvSpPr>
            <p:cNvPr id="81035" name="Line 139"/>
            <p:cNvSpPr>
              <a:spLocks noChangeShapeType="1"/>
            </p:cNvSpPr>
            <p:nvPr/>
          </p:nvSpPr>
          <p:spPr bwMode="auto">
            <a:xfrm flipH="1">
              <a:off x="2380" y="3597"/>
              <a:ext cx="40" cy="0"/>
            </a:xfrm>
            <a:prstGeom prst="line">
              <a:avLst/>
            </a:prstGeom>
            <a:noFill/>
            <a:ln w="25400">
              <a:solidFill>
                <a:srgbClr val="00CC00"/>
              </a:solidFill>
              <a:round/>
              <a:headEnd/>
              <a:tailEnd/>
            </a:ln>
          </p:spPr>
          <p:txBody>
            <a:bodyPr/>
            <a:lstStyle/>
            <a:p>
              <a:endParaRPr lang="de-DE"/>
            </a:p>
          </p:txBody>
        </p:sp>
        <p:sp>
          <p:nvSpPr>
            <p:cNvPr id="81036" name="Line 140"/>
            <p:cNvSpPr>
              <a:spLocks noChangeShapeType="1"/>
            </p:cNvSpPr>
            <p:nvPr/>
          </p:nvSpPr>
          <p:spPr bwMode="auto">
            <a:xfrm flipH="1">
              <a:off x="2294" y="3597"/>
              <a:ext cx="39" cy="0"/>
            </a:xfrm>
            <a:prstGeom prst="line">
              <a:avLst/>
            </a:prstGeom>
            <a:noFill/>
            <a:ln w="25400">
              <a:solidFill>
                <a:srgbClr val="00CC00"/>
              </a:solidFill>
              <a:round/>
              <a:headEnd/>
              <a:tailEnd/>
            </a:ln>
          </p:spPr>
          <p:txBody>
            <a:bodyPr/>
            <a:lstStyle/>
            <a:p>
              <a:endParaRPr lang="de-DE"/>
            </a:p>
          </p:txBody>
        </p:sp>
        <p:sp>
          <p:nvSpPr>
            <p:cNvPr id="81037" name="Line 141"/>
            <p:cNvSpPr>
              <a:spLocks noChangeShapeType="1"/>
            </p:cNvSpPr>
            <p:nvPr/>
          </p:nvSpPr>
          <p:spPr bwMode="auto">
            <a:xfrm flipH="1">
              <a:off x="2207" y="3597"/>
              <a:ext cx="39" cy="0"/>
            </a:xfrm>
            <a:prstGeom prst="line">
              <a:avLst/>
            </a:prstGeom>
            <a:noFill/>
            <a:ln w="25400">
              <a:solidFill>
                <a:srgbClr val="00CC00"/>
              </a:solidFill>
              <a:round/>
              <a:headEnd/>
              <a:tailEnd/>
            </a:ln>
          </p:spPr>
          <p:txBody>
            <a:bodyPr/>
            <a:lstStyle/>
            <a:p>
              <a:endParaRPr lang="de-DE"/>
            </a:p>
          </p:txBody>
        </p:sp>
        <p:sp>
          <p:nvSpPr>
            <p:cNvPr id="81038" name="Line 142"/>
            <p:cNvSpPr>
              <a:spLocks noChangeShapeType="1"/>
            </p:cNvSpPr>
            <p:nvPr/>
          </p:nvSpPr>
          <p:spPr bwMode="auto">
            <a:xfrm flipH="1">
              <a:off x="2120" y="3597"/>
              <a:ext cx="40" cy="0"/>
            </a:xfrm>
            <a:prstGeom prst="line">
              <a:avLst/>
            </a:prstGeom>
            <a:noFill/>
            <a:ln w="25400">
              <a:solidFill>
                <a:srgbClr val="00CC00"/>
              </a:solidFill>
              <a:round/>
              <a:headEnd/>
              <a:tailEnd/>
            </a:ln>
          </p:spPr>
          <p:txBody>
            <a:bodyPr/>
            <a:lstStyle/>
            <a:p>
              <a:endParaRPr lang="de-DE"/>
            </a:p>
          </p:txBody>
        </p:sp>
        <p:sp>
          <p:nvSpPr>
            <p:cNvPr id="81039" name="Line 143"/>
            <p:cNvSpPr>
              <a:spLocks noChangeShapeType="1"/>
            </p:cNvSpPr>
            <p:nvPr/>
          </p:nvSpPr>
          <p:spPr bwMode="auto">
            <a:xfrm flipH="1">
              <a:off x="2033" y="3597"/>
              <a:ext cx="40" cy="0"/>
            </a:xfrm>
            <a:prstGeom prst="line">
              <a:avLst/>
            </a:prstGeom>
            <a:noFill/>
            <a:ln w="25400">
              <a:solidFill>
                <a:srgbClr val="00CC00"/>
              </a:solidFill>
              <a:round/>
              <a:headEnd/>
              <a:tailEnd/>
            </a:ln>
          </p:spPr>
          <p:txBody>
            <a:bodyPr/>
            <a:lstStyle/>
            <a:p>
              <a:endParaRPr lang="de-DE"/>
            </a:p>
          </p:txBody>
        </p:sp>
        <p:sp>
          <p:nvSpPr>
            <p:cNvPr id="81040" name="Line 144"/>
            <p:cNvSpPr>
              <a:spLocks noChangeShapeType="1"/>
            </p:cNvSpPr>
            <p:nvPr/>
          </p:nvSpPr>
          <p:spPr bwMode="auto">
            <a:xfrm flipH="1">
              <a:off x="1947" y="3597"/>
              <a:ext cx="39" cy="0"/>
            </a:xfrm>
            <a:prstGeom prst="line">
              <a:avLst/>
            </a:prstGeom>
            <a:noFill/>
            <a:ln w="25400">
              <a:solidFill>
                <a:srgbClr val="00CC00"/>
              </a:solidFill>
              <a:round/>
              <a:headEnd/>
              <a:tailEnd/>
            </a:ln>
          </p:spPr>
          <p:txBody>
            <a:bodyPr/>
            <a:lstStyle/>
            <a:p>
              <a:endParaRPr lang="de-DE"/>
            </a:p>
          </p:txBody>
        </p:sp>
        <p:sp>
          <p:nvSpPr>
            <p:cNvPr id="81041" name="Line 145"/>
            <p:cNvSpPr>
              <a:spLocks noChangeShapeType="1"/>
            </p:cNvSpPr>
            <p:nvPr/>
          </p:nvSpPr>
          <p:spPr bwMode="auto">
            <a:xfrm flipH="1">
              <a:off x="1860" y="3597"/>
              <a:ext cx="39" cy="0"/>
            </a:xfrm>
            <a:prstGeom prst="line">
              <a:avLst/>
            </a:prstGeom>
            <a:noFill/>
            <a:ln w="25400">
              <a:solidFill>
                <a:srgbClr val="00CC00"/>
              </a:solidFill>
              <a:round/>
              <a:headEnd/>
              <a:tailEnd/>
            </a:ln>
          </p:spPr>
          <p:txBody>
            <a:bodyPr/>
            <a:lstStyle/>
            <a:p>
              <a:endParaRPr lang="de-DE"/>
            </a:p>
          </p:txBody>
        </p:sp>
        <p:sp>
          <p:nvSpPr>
            <p:cNvPr id="81042" name="Line 146"/>
            <p:cNvSpPr>
              <a:spLocks noChangeShapeType="1"/>
            </p:cNvSpPr>
            <p:nvPr/>
          </p:nvSpPr>
          <p:spPr bwMode="auto">
            <a:xfrm flipH="1">
              <a:off x="1797" y="3597"/>
              <a:ext cx="16" cy="0"/>
            </a:xfrm>
            <a:prstGeom prst="line">
              <a:avLst/>
            </a:prstGeom>
            <a:noFill/>
            <a:ln w="25400">
              <a:solidFill>
                <a:srgbClr val="00CC00"/>
              </a:solidFill>
              <a:round/>
              <a:headEnd/>
              <a:tailEnd/>
            </a:ln>
          </p:spPr>
          <p:txBody>
            <a:bodyPr/>
            <a:lstStyle/>
            <a:p>
              <a:endParaRPr lang="de-DE"/>
            </a:p>
          </p:txBody>
        </p:sp>
        <p:sp>
          <p:nvSpPr>
            <p:cNvPr id="81043" name="Rectangle 147"/>
            <p:cNvSpPr>
              <a:spLocks noChangeArrowheads="1"/>
            </p:cNvSpPr>
            <p:nvPr/>
          </p:nvSpPr>
          <p:spPr bwMode="auto">
            <a:xfrm>
              <a:off x="2483" y="3967"/>
              <a:ext cx="87" cy="100"/>
            </a:xfrm>
            <a:prstGeom prst="rect">
              <a:avLst/>
            </a:prstGeom>
            <a:noFill/>
            <a:ln w="9525">
              <a:noFill/>
              <a:miter lim="800000"/>
              <a:headEnd/>
              <a:tailEnd/>
            </a:ln>
          </p:spPr>
          <p:txBody>
            <a:bodyPr wrap="none" lIns="0" tIns="0" rIns="0" bIns="0">
              <a:spAutoFit/>
            </a:bodyPr>
            <a:lstStyle/>
            <a:p>
              <a:r>
                <a:rPr lang="en-US" sz="800" b="1">
                  <a:solidFill>
                    <a:srgbClr val="F3F3F3"/>
                  </a:solidFill>
                  <a:latin typeface="Times" pitchFamily="18" charset="0"/>
                </a:rPr>
                <a:t>g..</a:t>
              </a:r>
              <a:endParaRPr lang="en-US"/>
            </a:p>
          </p:txBody>
        </p:sp>
        <p:sp>
          <p:nvSpPr>
            <p:cNvPr id="81044" name="Line 148"/>
            <p:cNvSpPr>
              <a:spLocks noChangeShapeType="1"/>
            </p:cNvSpPr>
            <p:nvPr/>
          </p:nvSpPr>
          <p:spPr bwMode="auto">
            <a:xfrm>
              <a:off x="2475" y="3983"/>
              <a:ext cx="47" cy="0"/>
            </a:xfrm>
            <a:prstGeom prst="line">
              <a:avLst/>
            </a:prstGeom>
            <a:noFill/>
            <a:ln w="12700">
              <a:solidFill>
                <a:srgbClr val="F3F3F3"/>
              </a:solidFill>
              <a:round/>
              <a:headEnd/>
              <a:tailEnd/>
            </a:ln>
          </p:spPr>
          <p:txBody>
            <a:bodyPr/>
            <a:lstStyle/>
            <a:p>
              <a:endParaRPr lang="de-DE"/>
            </a:p>
          </p:txBody>
        </p:sp>
        <p:sp>
          <p:nvSpPr>
            <p:cNvPr id="81045" name="Rectangle 149"/>
            <p:cNvSpPr>
              <a:spLocks noChangeArrowheads="1"/>
            </p:cNvSpPr>
            <p:nvPr/>
          </p:nvSpPr>
          <p:spPr bwMode="auto">
            <a:xfrm>
              <a:off x="1671" y="3543"/>
              <a:ext cx="110" cy="108"/>
            </a:xfrm>
            <a:prstGeom prst="rect">
              <a:avLst/>
            </a:prstGeom>
            <a:noFill/>
            <a:ln w="9525">
              <a:noFill/>
              <a:miter lim="800000"/>
              <a:headEnd/>
              <a:tailEnd/>
            </a:ln>
          </p:spPr>
          <p:txBody>
            <a:bodyPr wrap="none" lIns="0" tIns="0" rIns="0" bIns="0">
              <a:spAutoFit/>
            </a:bodyPr>
            <a:lstStyle/>
            <a:p>
              <a:r>
                <a:rPr lang="en-US" sz="1000" b="1">
                  <a:solidFill>
                    <a:srgbClr val="00CC00"/>
                  </a:solidFill>
                  <a:latin typeface="Symbol" pitchFamily="18" charset="2"/>
                </a:rPr>
                <a:t>a</a:t>
              </a:r>
              <a:endParaRPr lang="en-US"/>
            </a:p>
          </p:txBody>
        </p:sp>
        <p:sp>
          <p:nvSpPr>
            <p:cNvPr id="81046" name="Rectangle 150"/>
            <p:cNvSpPr>
              <a:spLocks noChangeArrowheads="1"/>
            </p:cNvSpPr>
            <p:nvPr/>
          </p:nvSpPr>
          <p:spPr bwMode="auto">
            <a:xfrm>
              <a:off x="1718" y="3573"/>
              <a:ext cx="39" cy="54"/>
            </a:xfrm>
            <a:prstGeom prst="rect">
              <a:avLst/>
            </a:prstGeom>
            <a:noFill/>
            <a:ln w="9525">
              <a:noFill/>
              <a:miter lim="800000"/>
              <a:headEnd/>
              <a:tailEnd/>
            </a:ln>
          </p:spPr>
          <p:txBody>
            <a:bodyPr wrap="none" lIns="0" tIns="0" rIns="0" bIns="0">
              <a:spAutoFit/>
            </a:bodyPr>
            <a:lstStyle/>
            <a:p>
              <a:r>
                <a:rPr lang="en-US" sz="600" b="1" i="1">
                  <a:solidFill>
                    <a:srgbClr val="00CC00"/>
                  </a:solidFill>
                  <a:latin typeface="Times" pitchFamily="18" charset="0"/>
                </a:rPr>
                <a:t>k</a:t>
              </a:r>
              <a:endParaRPr lang="en-US"/>
            </a:p>
          </p:txBody>
        </p:sp>
        <p:sp>
          <p:nvSpPr>
            <p:cNvPr id="81047" name="Rectangle 151"/>
            <p:cNvSpPr>
              <a:spLocks noChangeArrowheads="1"/>
            </p:cNvSpPr>
            <p:nvPr/>
          </p:nvSpPr>
          <p:spPr bwMode="auto">
            <a:xfrm>
              <a:off x="1742" y="3589"/>
              <a:ext cx="39" cy="54"/>
            </a:xfrm>
            <a:prstGeom prst="rect">
              <a:avLst/>
            </a:prstGeom>
            <a:noFill/>
            <a:ln w="9525">
              <a:noFill/>
              <a:miter lim="800000"/>
              <a:headEnd/>
              <a:tailEnd/>
            </a:ln>
          </p:spPr>
          <p:txBody>
            <a:bodyPr wrap="none" lIns="0" tIns="0" rIns="0" bIns="0">
              <a:spAutoFit/>
            </a:bodyPr>
            <a:lstStyle/>
            <a:p>
              <a:r>
                <a:rPr lang="en-US" sz="600" b="1" i="1">
                  <a:solidFill>
                    <a:srgbClr val="00CC00"/>
                  </a:solidFill>
                  <a:latin typeface="Times" pitchFamily="18" charset="0"/>
                </a:rPr>
                <a:t>1</a:t>
              </a:r>
              <a:endParaRPr lang="en-US"/>
            </a:p>
          </p:txBody>
        </p:sp>
        <p:sp>
          <p:nvSpPr>
            <p:cNvPr id="81048" name="Rectangle 152"/>
            <p:cNvSpPr>
              <a:spLocks noChangeArrowheads="1"/>
            </p:cNvSpPr>
            <p:nvPr/>
          </p:nvSpPr>
          <p:spPr bwMode="auto">
            <a:xfrm>
              <a:off x="1663" y="3196"/>
              <a:ext cx="110" cy="108"/>
            </a:xfrm>
            <a:prstGeom prst="rect">
              <a:avLst/>
            </a:prstGeom>
            <a:noFill/>
            <a:ln w="9525">
              <a:noFill/>
              <a:miter lim="800000"/>
              <a:headEnd/>
              <a:tailEnd/>
            </a:ln>
          </p:spPr>
          <p:txBody>
            <a:bodyPr wrap="none" lIns="0" tIns="0" rIns="0" bIns="0">
              <a:spAutoFit/>
            </a:bodyPr>
            <a:lstStyle/>
            <a:p>
              <a:r>
                <a:rPr lang="en-US" sz="1000" b="1">
                  <a:solidFill>
                    <a:srgbClr val="FF0000"/>
                  </a:solidFill>
                  <a:latin typeface="Symbol" pitchFamily="18" charset="2"/>
                </a:rPr>
                <a:t>a</a:t>
              </a:r>
              <a:endParaRPr lang="en-US"/>
            </a:p>
          </p:txBody>
        </p:sp>
        <p:sp>
          <p:nvSpPr>
            <p:cNvPr id="81049" name="Rectangle 153"/>
            <p:cNvSpPr>
              <a:spLocks noChangeArrowheads="1"/>
            </p:cNvSpPr>
            <p:nvPr/>
          </p:nvSpPr>
          <p:spPr bwMode="auto">
            <a:xfrm>
              <a:off x="1710" y="3226"/>
              <a:ext cx="39" cy="54"/>
            </a:xfrm>
            <a:prstGeom prst="rect">
              <a:avLst/>
            </a:prstGeom>
            <a:noFill/>
            <a:ln w="9525">
              <a:noFill/>
              <a:miter lim="800000"/>
              <a:headEnd/>
              <a:tailEnd/>
            </a:ln>
          </p:spPr>
          <p:txBody>
            <a:bodyPr wrap="none" lIns="0" tIns="0" rIns="0" bIns="0">
              <a:spAutoFit/>
            </a:bodyPr>
            <a:lstStyle/>
            <a:p>
              <a:r>
                <a:rPr lang="en-US" sz="600" b="1" i="1">
                  <a:solidFill>
                    <a:srgbClr val="FF0000"/>
                  </a:solidFill>
                  <a:latin typeface="Times" pitchFamily="18" charset="0"/>
                </a:rPr>
                <a:t>k</a:t>
              </a:r>
              <a:endParaRPr lang="en-US"/>
            </a:p>
          </p:txBody>
        </p:sp>
        <p:sp>
          <p:nvSpPr>
            <p:cNvPr id="81050" name="Rectangle 154"/>
            <p:cNvSpPr>
              <a:spLocks noChangeArrowheads="1"/>
            </p:cNvSpPr>
            <p:nvPr/>
          </p:nvSpPr>
          <p:spPr bwMode="auto">
            <a:xfrm>
              <a:off x="1734" y="3241"/>
              <a:ext cx="39" cy="54"/>
            </a:xfrm>
            <a:prstGeom prst="rect">
              <a:avLst/>
            </a:prstGeom>
            <a:noFill/>
            <a:ln w="9525">
              <a:noFill/>
              <a:miter lim="800000"/>
              <a:headEnd/>
              <a:tailEnd/>
            </a:ln>
          </p:spPr>
          <p:txBody>
            <a:bodyPr wrap="none" lIns="0" tIns="0" rIns="0" bIns="0">
              <a:spAutoFit/>
            </a:bodyPr>
            <a:lstStyle/>
            <a:p>
              <a:r>
                <a:rPr lang="en-US" sz="600" b="1" i="1">
                  <a:solidFill>
                    <a:srgbClr val="FF0000"/>
                  </a:solidFill>
                  <a:latin typeface="Times" pitchFamily="18" charset="0"/>
                </a:rPr>
                <a:t>2</a:t>
              </a:r>
              <a:endParaRPr lang="en-US"/>
            </a:p>
          </p:txBody>
        </p:sp>
        <p:sp>
          <p:nvSpPr>
            <p:cNvPr id="81051" name="Rectangle 155"/>
            <p:cNvSpPr>
              <a:spLocks noChangeArrowheads="1"/>
            </p:cNvSpPr>
            <p:nvPr/>
          </p:nvSpPr>
          <p:spPr bwMode="auto">
            <a:xfrm>
              <a:off x="3027" y="2956"/>
              <a:ext cx="110" cy="93"/>
            </a:xfrm>
            <a:prstGeom prst="rect">
              <a:avLst/>
            </a:prstGeom>
            <a:noFill/>
            <a:ln w="9525">
              <a:noFill/>
              <a:miter lim="800000"/>
              <a:headEnd/>
              <a:tailEnd/>
            </a:ln>
          </p:spPr>
          <p:txBody>
            <a:bodyPr wrap="none" lIns="0" tIns="0" rIns="0" bIns="0">
              <a:spAutoFit/>
            </a:bodyPr>
            <a:lstStyle/>
            <a:p>
              <a:r>
                <a:rPr lang="en-US" sz="800" b="1">
                  <a:solidFill>
                    <a:srgbClr val="F3F3F3"/>
                  </a:solidFill>
                  <a:latin typeface="Symbol" pitchFamily="18" charset="2"/>
                </a:rPr>
                <a:t>z </a:t>
              </a:r>
              <a:endParaRPr lang="en-US"/>
            </a:p>
          </p:txBody>
        </p:sp>
        <p:sp>
          <p:nvSpPr>
            <p:cNvPr id="81052" name="Rectangle 156"/>
            <p:cNvSpPr>
              <a:spLocks noChangeArrowheads="1"/>
            </p:cNvSpPr>
            <p:nvPr/>
          </p:nvSpPr>
          <p:spPr bwMode="auto">
            <a:xfrm>
              <a:off x="3074" y="2940"/>
              <a:ext cx="55" cy="108"/>
            </a:xfrm>
            <a:prstGeom prst="rect">
              <a:avLst/>
            </a:prstGeom>
            <a:noFill/>
            <a:ln w="9525">
              <a:noFill/>
              <a:miter lim="800000"/>
              <a:headEnd/>
              <a:tailEnd/>
            </a:ln>
          </p:spPr>
          <p:txBody>
            <a:bodyPr wrap="none" lIns="0" tIns="0" rIns="0" bIns="0">
              <a:spAutoFit/>
            </a:bodyPr>
            <a:lstStyle/>
            <a:p>
              <a:r>
                <a:rPr lang="en-US" sz="800" b="1" i="1">
                  <a:solidFill>
                    <a:srgbClr val="F3F3F3"/>
                  </a:solidFill>
                  <a:latin typeface="Times" pitchFamily="18" charset="0"/>
                </a:rPr>
                <a:t>k</a:t>
              </a:r>
              <a:endParaRPr lang="en-US"/>
            </a:p>
          </p:txBody>
        </p:sp>
        <p:sp>
          <p:nvSpPr>
            <p:cNvPr id="81053" name="Freeform 157"/>
            <p:cNvSpPr>
              <a:spLocks/>
            </p:cNvSpPr>
            <p:nvPr/>
          </p:nvSpPr>
          <p:spPr bwMode="auto">
            <a:xfrm>
              <a:off x="2751" y="2886"/>
              <a:ext cx="268" cy="186"/>
            </a:xfrm>
            <a:custGeom>
              <a:avLst/>
              <a:gdLst/>
              <a:ahLst/>
              <a:cxnLst>
                <a:cxn ang="0">
                  <a:pos x="0" y="186"/>
                </a:cxn>
                <a:cxn ang="0">
                  <a:pos x="260" y="186"/>
                </a:cxn>
                <a:cxn ang="0">
                  <a:pos x="260" y="0"/>
                </a:cxn>
                <a:cxn ang="0">
                  <a:pos x="260" y="0"/>
                </a:cxn>
                <a:cxn ang="0">
                  <a:pos x="260" y="8"/>
                </a:cxn>
                <a:cxn ang="0">
                  <a:pos x="268" y="8"/>
                </a:cxn>
              </a:cxnLst>
              <a:rect l="0" t="0" r="r" b="b"/>
              <a:pathLst>
                <a:path w="268" h="186">
                  <a:moveTo>
                    <a:pt x="0" y="186"/>
                  </a:moveTo>
                  <a:lnTo>
                    <a:pt x="260" y="186"/>
                  </a:lnTo>
                  <a:lnTo>
                    <a:pt x="260" y="0"/>
                  </a:lnTo>
                  <a:lnTo>
                    <a:pt x="260" y="0"/>
                  </a:lnTo>
                  <a:lnTo>
                    <a:pt x="260" y="8"/>
                  </a:lnTo>
                  <a:lnTo>
                    <a:pt x="268" y="8"/>
                  </a:lnTo>
                </a:path>
              </a:pathLst>
            </a:custGeom>
            <a:noFill/>
            <a:ln w="12700">
              <a:solidFill>
                <a:srgbClr val="F3F3F3"/>
              </a:solidFill>
              <a:prstDash val="solid"/>
              <a:round/>
              <a:headEnd/>
              <a:tailEnd/>
            </a:ln>
          </p:spPr>
          <p:txBody>
            <a:bodyPr/>
            <a:lstStyle/>
            <a:p>
              <a:endParaRPr lang="de-DE"/>
            </a:p>
          </p:txBody>
        </p:sp>
        <p:sp>
          <p:nvSpPr>
            <p:cNvPr id="81054" name="Freeform 158"/>
            <p:cNvSpPr>
              <a:spLocks/>
            </p:cNvSpPr>
            <p:nvPr/>
          </p:nvSpPr>
          <p:spPr bwMode="auto">
            <a:xfrm>
              <a:off x="2759" y="2894"/>
              <a:ext cx="260" cy="185"/>
            </a:xfrm>
            <a:custGeom>
              <a:avLst/>
              <a:gdLst/>
              <a:ahLst/>
              <a:cxnLst>
                <a:cxn ang="0">
                  <a:pos x="0" y="185"/>
                </a:cxn>
                <a:cxn ang="0">
                  <a:pos x="260" y="185"/>
                </a:cxn>
                <a:cxn ang="0">
                  <a:pos x="260" y="0"/>
                </a:cxn>
                <a:cxn ang="0">
                  <a:pos x="252" y="0"/>
                </a:cxn>
                <a:cxn ang="0">
                  <a:pos x="260" y="8"/>
                </a:cxn>
              </a:cxnLst>
              <a:rect l="0" t="0" r="r" b="b"/>
              <a:pathLst>
                <a:path w="260" h="185">
                  <a:moveTo>
                    <a:pt x="0" y="185"/>
                  </a:moveTo>
                  <a:lnTo>
                    <a:pt x="260" y="185"/>
                  </a:lnTo>
                  <a:lnTo>
                    <a:pt x="260" y="0"/>
                  </a:lnTo>
                  <a:lnTo>
                    <a:pt x="252" y="0"/>
                  </a:lnTo>
                  <a:lnTo>
                    <a:pt x="260" y="8"/>
                  </a:lnTo>
                </a:path>
              </a:pathLst>
            </a:custGeom>
            <a:noFill/>
            <a:ln w="12700">
              <a:solidFill>
                <a:srgbClr val="F3F3F3"/>
              </a:solidFill>
              <a:prstDash val="solid"/>
              <a:round/>
              <a:headEnd/>
              <a:tailEnd/>
            </a:ln>
          </p:spPr>
          <p:txBody>
            <a:bodyPr/>
            <a:lstStyle/>
            <a:p>
              <a:endParaRPr lang="de-DE"/>
            </a:p>
          </p:txBody>
        </p:sp>
        <p:sp>
          <p:nvSpPr>
            <p:cNvPr id="81055" name="Rectangle 159"/>
            <p:cNvSpPr>
              <a:spLocks noChangeArrowheads="1"/>
            </p:cNvSpPr>
            <p:nvPr/>
          </p:nvSpPr>
          <p:spPr bwMode="auto">
            <a:xfrm>
              <a:off x="2877" y="3041"/>
              <a:ext cx="87" cy="93"/>
            </a:xfrm>
            <a:prstGeom prst="rect">
              <a:avLst/>
            </a:prstGeom>
            <a:noFill/>
            <a:ln w="9525">
              <a:noFill/>
              <a:miter lim="800000"/>
              <a:headEnd/>
              <a:tailEnd/>
            </a:ln>
          </p:spPr>
          <p:txBody>
            <a:bodyPr wrap="none" lIns="0" tIns="0" rIns="0" bIns="0">
              <a:spAutoFit/>
            </a:bodyPr>
            <a:lstStyle/>
            <a:p>
              <a:r>
                <a:rPr lang="en-US" sz="800" b="1">
                  <a:solidFill>
                    <a:srgbClr val="F3F3F3"/>
                  </a:solidFill>
                  <a:latin typeface="Symbol" pitchFamily="18" charset="2"/>
                </a:rPr>
                <a:t>1</a:t>
              </a:r>
              <a:endParaRPr lang="en-US"/>
            </a:p>
          </p:txBody>
        </p:sp>
        <p:sp>
          <p:nvSpPr>
            <p:cNvPr id="81056" name="Freeform 160"/>
            <p:cNvSpPr>
              <a:spLocks/>
            </p:cNvSpPr>
            <p:nvPr/>
          </p:nvSpPr>
          <p:spPr bwMode="auto">
            <a:xfrm>
              <a:off x="2995" y="3056"/>
              <a:ext cx="16" cy="16"/>
            </a:xfrm>
            <a:custGeom>
              <a:avLst/>
              <a:gdLst/>
              <a:ahLst/>
              <a:cxnLst>
                <a:cxn ang="0">
                  <a:pos x="0" y="16"/>
                </a:cxn>
                <a:cxn ang="0">
                  <a:pos x="0" y="0"/>
                </a:cxn>
                <a:cxn ang="0">
                  <a:pos x="16" y="0"/>
                </a:cxn>
                <a:cxn ang="0">
                  <a:pos x="16" y="0"/>
                </a:cxn>
              </a:cxnLst>
              <a:rect l="0" t="0" r="r" b="b"/>
              <a:pathLst>
                <a:path w="16" h="16">
                  <a:moveTo>
                    <a:pt x="0" y="16"/>
                  </a:moveTo>
                  <a:lnTo>
                    <a:pt x="0" y="0"/>
                  </a:lnTo>
                  <a:lnTo>
                    <a:pt x="16" y="0"/>
                  </a:lnTo>
                  <a:lnTo>
                    <a:pt x="16" y="0"/>
                  </a:lnTo>
                </a:path>
              </a:pathLst>
            </a:custGeom>
            <a:noFill/>
            <a:ln w="12700">
              <a:solidFill>
                <a:srgbClr val="F3F3F3"/>
              </a:solidFill>
              <a:prstDash val="solid"/>
              <a:round/>
              <a:headEnd/>
              <a:tailEnd/>
            </a:ln>
          </p:spPr>
          <p:txBody>
            <a:bodyPr/>
            <a:lstStyle/>
            <a:p>
              <a:endParaRPr lang="de-DE"/>
            </a:p>
          </p:txBody>
        </p:sp>
        <p:sp>
          <p:nvSpPr>
            <p:cNvPr id="81057" name="Freeform 161"/>
            <p:cNvSpPr>
              <a:spLocks/>
            </p:cNvSpPr>
            <p:nvPr/>
          </p:nvSpPr>
          <p:spPr bwMode="auto">
            <a:xfrm>
              <a:off x="3003" y="3064"/>
              <a:ext cx="8" cy="8"/>
            </a:xfrm>
            <a:custGeom>
              <a:avLst/>
              <a:gdLst/>
              <a:ahLst/>
              <a:cxnLst>
                <a:cxn ang="0">
                  <a:pos x="0" y="8"/>
                </a:cxn>
                <a:cxn ang="0">
                  <a:pos x="0" y="0"/>
                </a:cxn>
                <a:cxn ang="0">
                  <a:pos x="8" y="0"/>
                </a:cxn>
              </a:cxnLst>
              <a:rect l="0" t="0" r="r" b="b"/>
              <a:pathLst>
                <a:path w="8" h="8">
                  <a:moveTo>
                    <a:pt x="0" y="8"/>
                  </a:moveTo>
                  <a:lnTo>
                    <a:pt x="0" y="0"/>
                  </a:lnTo>
                  <a:lnTo>
                    <a:pt x="8" y="0"/>
                  </a:lnTo>
                </a:path>
              </a:pathLst>
            </a:custGeom>
            <a:noFill/>
            <a:ln w="12700">
              <a:solidFill>
                <a:srgbClr val="F3F3F3"/>
              </a:solidFill>
              <a:prstDash val="solid"/>
              <a:round/>
              <a:headEnd/>
              <a:tailEnd/>
            </a:ln>
          </p:spPr>
          <p:txBody>
            <a:bodyPr/>
            <a:lstStyle/>
            <a:p>
              <a:endParaRPr lang="de-DE"/>
            </a:p>
          </p:txBody>
        </p:sp>
        <p:sp>
          <p:nvSpPr>
            <p:cNvPr id="81058" name="Rectangle 162"/>
            <p:cNvSpPr>
              <a:spLocks noChangeArrowheads="1"/>
            </p:cNvSpPr>
            <p:nvPr/>
          </p:nvSpPr>
          <p:spPr bwMode="auto">
            <a:xfrm>
              <a:off x="1844" y="3914"/>
              <a:ext cx="47" cy="92"/>
            </a:xfrm>
            <a:prstGeom prst="rect">
              <a:avLst/>
            </a:prstGeom>
            <a:solidFill>
              <a:srgbClr val="001F66"/>
            </a:solidFill>
            <a:ln w="9525">
              <a:noFill/>
              <a:miter lim="800000"/>
              <a:headEnd/>
              <a:tailEnd/>
            </a:ln>
          </p:spPr>
          <p:txBody>
            <a:bodyPr/>
            <a:lstStyle/>
            <a:p>
              <a:endParaRPr lang="de-DE"/>
            </a:p>
          </p:txBody>
        </p:sp>
        <p:sp>
          <p:nvSpPr>
            <p:cNvPr id="81059" name="Freeform 163"/>
            <p:cNvSpPr>
              <a:spLocks/>
            </p:cNvSpPr>
            <p:nvPr/>
          </p:nvSpPr>
          <p:spPr bwMode="auto">
            <a:xfrm>
              <a:off x="1844" y="3906"/>
              <a:ext cx="40" cy="92"/>
            </a:xfrm>
            <a:custGeom>
              <a:avLst/>
              <a:gdLst/>
              <a:ahLst/>
              <a:cxnLst>
                <a:cxn ang="0">
                  <a:pos x="0" y="46"/>
                </a:cxn>
                <a:cxn ang="0">
                  <a:pos x="8" y="0"/>
                </a:cxn>
                <a:cxn ang="0">
                  <a:pos x="32" y="92"/>
                </a:cxn>
                <a:cxn ang="0">
                  <a:pos x="40" y="46"/>
                </a:cxn>
                <a:cxn ang="0">
                  <a:pos x="40" y="46"/>
                </a:cxn>
              </a:cxnLst>
              <a:rect l="0" t="0" r="r" b="b"/>
              <a:pathLst>
                <a:path w="40" h="92">
                  <a:moveTo>
                    <a:pt x="0" y="46"/>
                  </a:moveTo>
                  <a:lnTo>
                    <a:pt x="8" y="0"/>
                  </a:lnTo>
                  <a:lnTo>
                    <a:pt x="32" y="92"/>
                  </a:lnTo>
                  <a:lnTo>
                    <a:pt x="40" y="46"/>
                  </a:lnTo>
                  <a:lnTo>
                    <a:pt x="40" y="46"/>
                  </a:lnTo>
                </a:path>
              </a:pathLst>
            </a:custGeom>
            <a:noFill/>
            <a:ln w="12700">
              <a:solidFill>
                <a:srgbClr val="F3F3F3"/>
              </a:solidFill>
              <a:prstDash val="solid"/>
              <a:round/>
              <a:headEnd/>
              <a:tailEnd/>
            </a:ln>
          </p:spPr>
          <p:txBody>
            <a:bodyPr/>
            <a:lstStyle/>
            <a:p>
              <a:endParaRPr lang="de-DE"/>
            </a:p>
          </p:txBody>
        </p:sp>
        <p:sp>
          <p:nvSpPr>
            <p:cNvPr id="81060" name="Freeform 164"/>
            <p:cNvSpPr>
              <a:spLocks/>
            </p:cNvSpPr>
            <p:nvPr/>
          </p:nvSpPr>
          <p:spPr bwMode="auto">
            <a:xfrm>
              <a:off x="1852" y="3914"/>
              <a:ext cx="39" cy="84"/>
            </a:xfrm>
            <a:custGeom>
              <a:avLst/>
              <a:gdLst/>
              <a:ahLst/>
              <a:cxnLst>
                <a:cxn ang="0">
                  <a:pos x="0" y="38"/>
                </a:cxn>
                <a:cxn ang="0">
                  <a:pos x="8" y="0"/>
                </a:cxn>
                <a:cxn ang="0">
                  <a:pos x="32" y="84"/>
                </a:cxn>
                <a:cxn ang="0">
                  <a:pos x="39" y="38"/>
                </a:cxn>
              </a:cxnLst>
              <a:rect l="0" t="0" r="r" b="b"/>
              <a:pathLst>
                <a:path w="39" h="84">
                  <a:moveTo>
                    <a:pt x="0" y="38"/>
                  </a:moveTo>
                  <a:lnTo>
                    <a:pt x="8" y="0"/>
                  </a:lnTo>
                  <a:lnTo>
                    <a:pt x="32" y="84"/>
                  </a:lnTo>
                  <a:lnTo>
                    <a:pt x="39" y="38"/>
                  </a:lnTo>
                </a:path>
              </a:pathLst>
            </a:custGeom>
            <a:noFill/>
            <a:ln w="12700">
              <a:solidFill>
                <a:srgbClr val="F3F3F3"/>
              </a:solidFill>
              <a:prstDash val="solid"/>
              <a:round/>
              <a:headEnd/>
              <a:tailEnd/>
            </a:ln>
          </p:spPr>
          <p:txBody>
            <a:bodyPr/>
            <a:lstStyle/>
            <a:p>
              <a:endParaRPr lang="de-DE"/>
            </a:p>
          </p:txBody>
        </p:sp>
        <p:sp>
          <p:nvSpPr>
            <p:cNvPr id="81061" name="Rectangle 165"/>
            <p:cNvSpPr>
              <a:spLocks noChangeArrowheads="1"/>
            </p:cNvSpPr>
            <p:nvPr/>
          </p:nvSpPr>
          <p:spPr bwMode="auto">
            <a:xfrm>
              <a:off x="1757" y="3890"/>
              <a:ext cx="95" cy="47"/>
            </a:xfrm>
            <a:prstGeom prst="rect">
              <a:avLst/>
            </a:prstGeom>
            <a:solidFill>
              <a:srgbClr val="001F66"/>
            </a:solidFill>
            <a:ln w="9525">
              <a:noFill/>
              <a:miter lim="800000"/>
              <a:headEnd/>
              <a:tailEnd/>
            </a:ln>
          </p:spPr>
          <p:txBody>
            <a:bodyPr/>
            <a:lstStyle/>
            <a:p>
              <a:endParaRPr lang="de-DE"/>
            </a:p>
          </p:txBody>
        </p:sp>
        <p:sp>
          <p:nvSpPr>
            <p:cNvPr id="81062" name="Freeform 166"/>
            <p:cNvSpPr>
              <a:spLocks/>
            </p:cNvSpPr>
            <p:nvPr/>
          </p:nvSpPr>
          <p:spPr bwMode="auto">
            <a:xfrm>
              <a:off x="1750" y="3883"/>
              <a:ext cx="94" cy="46"/>
            </a:xfrm>
            <a:custGeom>
              <a:avLst/>
              <a:gdLst/>
              <a:ahLst/>
              <a:cxnLst>
                <a:cxn ang="0">
                  <a:pos x="47" y="46"/>
                </a:cxn>
                <a:cxn ang="0">
                  <a:pos x="0" y="38"/>
                </a:cxn>
                <a:cxn ang="0">
                  <a:pos x="94" y="15"/>
                </a:cxn>
                <a:cxn ang="0">
                  <a:pos x="47" y="0"/>
                </a:cxn>
                <a:cxn ang="0">
                  <a:pos x="47" y="0"/>
                </a:cxn>
              </a:cxnLst>
              <a:rect l="0" t="0" r="r" b="b"/>
              <a:pathLst>
                <a:path w="94" h="46">
                  <a:moveTo>
                    <a:pt x="47" y="46"/>
                  </a:moveTo>
                  <a:lnTo>
                    <a:pt x="0" y="38"/>
                  </a:lnTo>
                  <a:lnTo>
                    <a:pt x="94" y="15"/>
                  </a:lnTo>
                  <a:lnTo>
                    <a:pt x="47" y="0"/>
                  </a:lnTo>
                  <a:lnTo>
                    <a:pt x="47" y="0"/>
                  </a:lnTo>
                </a:path>
              </a:pathLst>
            </a:custGeom>
            <a:noFill/>
            <a:ln w="12700">
              <a:solidFill>
                <a:srgbClr val="F3F3F3"/>
              </a:solidFill>
              <a:prstDash val="solid"/>
              <a:round/>
              <a:headEnd/>
              <a:tailEnd/>
            </a:ln>
          </p:spPr>
          <p:txBody>
            <a:bodyPr/>
            <a:lstStyle/>
            <a:p>
              <a:endParaRPr lang="de-DE"/>
            </a:p>
          </p:txBody>
        </p:sp>
        <p:sp>
          <p:nvSpPr>
            <p:cNvPr id="81063" name="Freeform 167"/>
            <p:cNvSpPr>
              <a:spLocks/>
            </p:cNvSpPr>
            <p:nvPr/>
          </p:nvSpPr>
          <p:spPr bwMode="auto">
            <a:xfrm>
              <a:off x="1757" y="3890"/>
              <a:ext cx="87" cy="39"/>
            </a:xfrm>
            <a:custGeom>
              <a:avLst/>
              <a:gdLst/>
              <a:ahLst/>
              <a:cxnLst>
                <a:cxn ang="0">
                  <a:pos x="40" y="39"/>
                </a:cxn>
                <a:cxn ang="0">
                  <a:pos x="0" y="31"/>
                </a:cxn>
                <a:cxn ang="0">
                  <a:pos x="87" y="8"/>
                </a:cxn>
                <a:cxn ang="0">
                  <a:pos x="40" y="0"/>
                </a:cxn>
              </a:cxnLst>
              <a:rect l="0" t="0" r="r" b="b"/>
              <a:pathLst>
                <a:path w="87" h="39">
                  <a:moveTo>
                    <a:pt x="40" y="39"/>
                  </a:moveTo>
                  <a:lnTo>
                    <a:pt x="0" y="31"/>
                  </a:lnTo>
                  <a:lnTo>
                    <a:pt x="87" y="8"/>
                  </a:lnTo>
                  <a:lnTo>
                    <a:pt x="40" y="0"/>
                  </a:lnTo>
                </a:path>
              </a:pathLst>
            </a:custGeom>
            <a:noFill/>
            <a:ln w="12700">
              <a:solidFill>
                <a:srgbClr val="F3F3F3"/>
              </a:solidFill>
              <a:prstDash val="solid"/>
              <a:round/>
              <a:headEnd/>
              <a:tailEnd/>
            </a:ln>
          </p:spPr>
          <p:txBody>
            <a:bodyPr/>
            <a:lstStyle/>
            <a:p>
              <a:endParaRPr lang="de-DE"/>
            </a:p>
          </p:txBody>
        </p:sp>
      </p:grpSp>
      <p:sp>
        <p:nvSpPr>
          <p:cNvPr id="81064" name="Rectangle 168"/>
          <p:cNvSpPr>
            <a:spLocks noChangeArrowheads="1"/>
          </p:cNvSpPr>
          <p:nvPr/>
        </p:nvSpPr>
        <p:spPr bwMode="auto">
          <a:xfrm>
            <a:off x="2627313" y="6092825"/>
            <a:ext cx="504825" cy="438150"/>
          </a:xfrm>
          <a:prstGeom prst="rect">
            <a:avLst/>
          </a:prstGeom>
          <a:solidFill>
            <a:schemeClr val="bg1"/>
          </a:solidFill>
          <a:ln w="9525">
            <a:noFill/>
            <a:miter lim="800000"/>
            <a:headEnd/>
            <a:tailEnd/>
          </a:ln>
          <a:effectLst/>
        </p:spPr>
        <p:txBody>
          <a:bodyPr wrap="none" anchor="ctr"/>
          <a:lstStyle/>
          <a:p>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80962"/>
                                        </p:tgtEl>
                                        <p:attrNameLst>
                                          <p:attrName>style.visibility</p:attrName>
                                        </p:attrNameLst>
                                      </p:cBhvr>
                                      <p:to>
                                        <p:strVal val="visible"/>
                                      </p:to>
                                    </p:set>
                                    <p:anim calcmode="lin" valueType="num">
                                      <p:cBhvr>
                                        <p:cTn id="7" dur="500" fill="hold"/>
                                        <p:tgtEl>
                                          <p:spTgt spid="80962"/>
                                        </p:tgtEl>
                                        <p:attrNameLst>
                                          <p:attrName>ppt_x</p:attrName>
                                        </p:attrNameLst>
                                      </p:cBhvr>
                                      <p:tavLst>
                                        <p:tav tm="0">
                                          <p:val>
                                            <p:strVal val="#ppt_x"/>
                                          </p:val>
                                        </p:tav>
                                        <p:tav tm="100000">
                                          <p:val>
                                            <p:strVal val="#ppt_x"/>
                                          </p:val>
                                        </p:tav>
                                      </p:tavLst>
                                    </p:anim>
                                    <p:anim calcmode="lin" valueType="num">
                                      <p:cBhvr>
                                        <p:cTn id="8" dur="500" fill="hold"/>
                                        <p:tgtEl>
                                          <p:spTgt spid="80962"/>
                                        </p:tgtEl>
                                        <p:attrNameLst>
                                          <p:attrName>ppt_y</p:attrName>
                                        </p:attrNameLst>
                                      </p:cBhvr>
                                      <p:tavLst>
                                        <p:tav tm="0">
                                          <p:val>
                                            <p:strVal val="#ppt_y-#ppt_h/2"/>
                                          </p:val>
                                        </p:tav>
                                        <p:tav tm="100000">
                                          <p:val>
                                            <p:strVal val="#ppt_y"/>
                                          </p:val>
                                        </p:tav>
                                      </p:tavLst>
                                    </p:anim>
                                    <p:anim calcmode="lin" valueType="num">
                                      <p:cBhvr>
                                        <p:cTn id="9" dur="500" fill="hold"/>
                                        <p:tgtEl>
                                          <p:spTgt spid="80962"/>
                                        </p:tgtEl>
                                        <p:attrNameLst>
                                          <p:attrName>ppt_w</p:attrName>
                                        </p:attrNameLst>
                                      </p:cBhvr>
                                      <p:tavLst>
                                        <p:tav tm="0">
                                          <p:val>
                                            <p:strVal val="#ppt_w"/>
                                          </p:val>
                                        </p:tav>
                                        <p:tav tm="100000">
                                          <p:val>
                                            <p:strVal val="#ppt_w"/>
                                          </p:val>
                                        </p:tav>
                                      </p:tavLst>
                                    </p:anim>
                                    <p:anim calcmode="lin" valueType="num">
                                      <p:cBhvr>
                                        <p:cTn id="10" dur="500" fill="hold"/>
                                        <p:tgtEl>
                                          <p:spTgt spid="80962"/>
                                        </p:tgtEl>
                                        <p:attrNameLst>
                                          <p:attrName>ppt_h</p:attrName>
                                        </p:attrNameLst>
                                      </p:cBhvr>
                                      <p:tavLst>
                                        <p:tav tm="0">
                                          <p:val>
                                            <p:fltVal val="0"/>
                                          </p:val>
                                        </p:tav>
                                        <p:tav tm="100000">
                                          <p:val>
                                            <p:strVal val="#ppt_h"/>
                                          </p:val>
                                        </p:tav>
                                      </p:tavLst>
                                    </p:anim>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499"/>
                                          </p:stCondLst>
                                        </p:cTn>
                                        <p:tgtEl>
                                          <p:spTgt spid="8096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7" presetClass="entr" presetSubtype="4" fill="hold" grpId="0" nodeType="clickEffect">
                                  <p:stCondLst>
                                    <p:cond delay="0"/>
                                  </p:stCondLst>
                                  <p:childTnLst>
                                    <p:set>
                                      <p:cBhvr>
                                        <p:cTn id="17" dur="1" fill="hold">
                                          <p:stCondLst>
                                            <p:cond delay="0"/>
                                          </p:stCondLst>
                                        </p:cTn>
                                        <p:tgtEl>
                                          <p:spTgt spid="80970"/>
                                        </p:tgtEl>
                                        <p:attrNameLst>
                                          <p:attrName>style.visibility</p:attrName>
                                        </p:attrNameLst>
                                      </p:cBhvr>
                                      <p:to>
                                        <p:strVal val="visible"/>
                                      </p:to>
                                    </p:set>
                                    <p:anim calcmode="lin" valueType="num">
                                      <p:cBhvr>
                                        <p:cTn id="18" dur="500" fill="hold"/>
                                        <p:tgtEl>
                                          <p:spTgt spid="80970"/>
                                        </p:tgtEl>
                                        <p:attrNameLst>
                                          <p:attrName>ppt_x</p:attrName>
                                        </p:attrNameLst>
                                      </p:cBhvr>
                                      <p:tavLst>
                                        <p:tav tm="0">
                                          <p:val>
                                            <p:strVal val="#ppt_x"/>
                                          </p:val>
                                        </p:tav>
                                        <p:tav tm="100000">
                                          <p:val>
                                            <p:strVal val="#ppt_x"/>
                                          </p:val>
                                        </p:tav>
                                      </p:tavLst>
                                    </p:anim>
                                    <p:anim calcmode="lin" valueType="num">
                                      <p:cBhvr>
                                        <p:cTn id="19" dur="500" fill="hold"/>
                                        <p:tgtEl>
                                          <p:spTgt spid="80970"/>
                                        </p:tgtEl>
                                        <p:attrNameLst>
                                          <p:attrName>ppt_y</p:attrName>
                                        </p:attrNameLst>
                                      </p:cBhvr>
                                      <p:tavLst>
                                        <p:tav tm="0">
                                          <p:val>
                                            <p:strVal val="#ppt_y+#ppt_h/2"/>
                                          </p:val>
                                        </p:tav>
                                        <p:tav tm="100000">
                                          <p:val>
                                            <p:strVal val="#ppt_y"/>
                                          </p:val>
                                        </p:tav>
                                      </p:tavLst>
                                    </p:anim>
                                    <p:anim calcmode="lin" valueType="num">
                                      <p:cBhvr>
                                        <p:cTn id="20" dur="500" fill="hold"/>
                                        <p:tgtEl>
                                          <p:spTgt spid="80970"/>
                                        </p:tgtEl>
                                        <p:attrNameLst>
                                          <p:attrName>ppt_w</p:attrName>
                                        </p:attrNameLst>
                                      </p:cBhvr>
                                      <p:tavLst>
                                        <p:tav tm="0">
                                          <p:val>
                                            <p:strVal val="#ppt_w"/>
                                          </p:val>
                                        </p:tav>
                                        <p:tav tm="100000">
                                          <p:val>
                                            <p:strVal val="#ppt_w"/>
                                          </p:val>
                                        </p:tav>
                                      </p:tavLst>
                                    </p:anim>
                                    <p:anim calcmode="lin" valueType="num">
                                      <p:cBhvr>
                                        <p:cTn id="21" dur="500" fill="hold"/>
                                        <p:tgtEl>
                                          <p:spTgt spid="80970"/>
                                        </p:tgtEl>
                                        <p:attrNameLst>
                                          <p:attrName>ppt_h</p:attrName>
                                        </p:attrNameLst>
                                      </p:cBhvr>
                                      <p:tavLst>
                                        <p:tav tm="0">
                                          <p:val>
                                            <p:fltVal val="0"/>
                                          </p:val>
                                        </p:tav>
                                        <p:tav tm="100000">
                                          <p:val>
                                            <p:strVal val="#ppt_h"/>
                                          </p:val>
                                        </p:tav>
                                      </p:tavLst>
                                    </p:anim>
                                  </p:childTnLst>
                                </p:cTn>
                              </p:par>
                            </p:childTnLst>
                          </p:cTn>
                        </p:par>
                        <p:par>
                          <p:cTn id="22" fill="hold">
                            <p:stCondLst>
                              <p:cond delay="500"/>
                            </p:stCondLst>
                            <p:childTnLst>
                              <p:par>
                                <p:cTn id="23" presetID="17" presetClass="entr" presetSubtype="8" fill="hold" nodeType="afterEffect">
                                  <p:stCondLst>
                                    <p:cond delay="0"/>
                                  </p:stCondLst>
                                  <p:childTnLst>
                                    <p:set>
                                      <p:cBhvr>
                                        <p:cTn id="24" dur="1" fill="hold">
                                          <p:stCondLst>
                                            <p:cond delay="0"/>
                                          </p:stCondLst>
                                        </p:cTn>
                                        <p:tgtEl>
                                          <p:spTgt spid="80964"/>
                                        </p:tgtEl>
                                        <p:attrNameLst>
                                          <p:attrName>style.visibility</p:attrName>
                                        </p:attrNameLst>
                                      </p:cBhvr>
                                      <p:to>
                                        <p:strVal val="visible"/>
                                      </p:to>
                                    </p:set>
                                    <p:anim calcmode="lin" valueType="num">
                                      <p:cBhvr>
                                        <p:cTn id="25" dur="500" fill="hold"/>
                                        <p:tgtEl>
                                          <p:spTgt spid="80964"/>
                                        </p:tgtEl>
                                        <p:attrNameLst>
                                          <p:attrName>ppt_x</p:attrName>
                                        </p:attrNameLst>
                                      </p:cBhvr>
                                      <p:tavLst>
                                        <p:tav tm="0">
                                          <p:val>
                                            <p:strVal val="#ppt_x-#ppt_w/2"/>
                                          </p:val>
                                        </p:tav>
                                        <p:tav tm="100000">
                                          <p:val>
                                            <p:strVal val="#ppt_x"/>
                                          </p:val>
                                        </p:tav>
                                      </p:tavLst>
                                    </p:anim>
                                    <p:anim calcmode="lin" valueType="num">
                                      <p:cBhvr>
                                        <p:cTn id="26" dur="500" fill="hold"/>
                                        <p:tgtEl>
                                          <p:spTgt spid="80964"/>
                                        </p:tgtEl>
                                        <p:attrNameLst>
                                          <p:attrName>ppt_y</p:attrName>
                                        </p:attrNameLst>
                                      </p:cBhvr>
                                      <p:tavLst>
                                        <p:tav tm="0">
                                          <p:val>
                                            <p:strVal val="#ppt_y"/>
                                          </p:val>
                                        </p:tav>
                                        <p:tav tm="100000">
                                          <p:val>
                                            <p:strVal val="#ppt_y"/>
                                          </p:val>
                                        </p:tav>
                                      </p:tavLst>
                                    </p:anim>
                                    <p:anim calcmode="lin" valueType="num">
                                      <p:cBhvr>
                                        <p:cTn id="27" dur="500" fill="hold"/>
                                        <p:tgtEl>
                                          <p:spTgt spid="80964"/>
                                        </p:tgtEl>
                                        <p:attrNameLst>
                                          <p:attrName>ppt_w</p:attrName>
                                        </p:attrNameLst>
                                      </p:cBhvr>
                                      <p:tavLst>
                                        <p:tav tm="0">
                                          <p:val>
                                            <p:fltVal val="0"/>
                                          </p:val>
                                        </p:tav>
                                        <p:tav tm="100000">
                                          <p:val>
                                            <p:strVal val="#ppt_w"/>
                                          </p:val>
                                        </p:tav>
                                      </p:tavLst>
                                    </p:anim>
                                    <p:anim calcmode="lin" valueType="num">
                                      <p:cBhvr>
                                        <p:cTn id="28" dur="500" fill="hold"/>
                                        <p:tgtEl>
                                          <p:spTgt spid="80964"/>
                                        </p:tgtEl>
                                        <p:attrNameLst>
                                          <p:attrName>ppt_h</p:attrName>
                                        </p:attrNameLst>
                                      </p:cBhvr>
                                      <p:tavLst>
                                        <p:tav tm="0">
                                          <p:val>
                                            <p:strVal val="#ppt_h"/>
                                          </p:val>
                                        </p:tav>
                                        <p:tav tm="100000">
                                          <p:val>
                                            <p:strVal val="#ppt_h"/>
                                          </p:val>
                                        </p:tav>
                                      </p:tavLst>
                                    </p:anim>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499"/>
                                          </p:stCondLst>
                                        </p:cTn>
                                        <p:tgtEl>
                                          <p:spTgt spid="18"/>
                                        </p:tgtEl>
                                        <p:attrNameLst>
                                          <p:attrName>style.visibility</p:attrName>
                                        </p:attrNameLst>
                                      </p:cBhvr>
                                      <p:to>
                                        <p:strVal val="visible"/>
                                      </p:to>
                                    </p:set>
                                  </p:childTnLst>
                                </p:cTn>
                              </p:par>
                            </p:childTnLst>
                          </p:cTn>
                        </p:par>
                        <p:par>
                          <p:cTn id="32" fill="hold">
                            <p:stCondLst>
                              <p:cond delay="1500"/>
                            </p:stCondLst>
                            <p:childTnLst>
                              <p:par>
                                <p:cTn id="33" presetID="17" presetClass="entr" presetSubtype="8" fill="hold" nodeType="afterEffect">
                                  <p:stCondLst>
                                    <p:cond delay="0"/>
                                  </p:stCondLst>
                                  <p:childTnLst>
                                    <p:set>
                                      <p:cBhvr>
                                        <p:cTn id="34" dur="1" fill="hold">
                                          <p:stCondLst>
                                            <p:cond delay="0"/>
                                          </p:stCondLst>
                                        </p:cTn>
                                        <p:tgtEl>
                                          <p:spTgt spid="80965"/>
                                        </p:tgtEl>
                                        <p:attrNameLst>
                                          <p:attrName>style.visibility</p:attrName>
                                        </p:attrNameLst>
                                      </p:cBhvr>
                                      <p:to>
                                        <p:strVal val="visible"/>
                                      </p:to>
                                    </p:set>
                                    <p:anim calcmode="lin" valueType="num">
                                      <p:cBhvr>
                                        <p:cTn id="35" dur="500" fill="hold"/>
                                        <p:tgtEl>
                                          <p:spTgt spid="80965"/>
                                        </p:tgtEl>
                                        <p:attrNameLst>
                                          <p:attrName>ppt_x</p:attrName>
                                        </p:attrNameLst>
                                      </p:cBhvr>
                                      <p:tavLst>
                                        <p:tav tm="0">
                                          <p:val>
                                            <p:strVal val="#ppt_x-#ppt_w/2"/>
                                          </p:val>
                                        </p:tav>
                                        <p:tav tm="100000">
                                          <p:val>
                                            <p:strVal val="#ppt_x"/>
                                          </p:val>
                                        </p:tav>
                                      </p:tavLst>
                                    </p:anim>
                                    <p:anim calcmode="lin" valueType="num">
                                      <p:cBhvr>
                                        <p:cTn id="36" dur="500" fill="hold"/>
                                        <p:tgtEl>
                                          <p:spTgt spid="80965"/>
                                        </p:tgtEl>
                                        <p:attrNameLst>
                                          <p:attrName>ppt_y</p:attrName>
                                        </p:attrNameLst>
                                      </p:cBhvr>
                                      <p:tavLst>
                                        <p:tav tm="0">
                                          <p:val>
                                            <p:strVal val="#ppt_y"/>
                                          </p:val>
                                        </p:tav>
                                        <p:tav tm="100000">
                                          <p:val>
                                            <p:strVal val="#ppt_y"/>
                                          </p:val>
                                        </p:tav>
                                      </p:tavLst>
                                    </p:anim>
                                    <p:anim calcmode="lin" valueType="num">
                                      <p:cBhvr>
                                        <p:cTn id="37" dur="500" fill="hold"/>
                                        <p:tgtEl>
                                          <p:spTgt spid="80965"/>
                                        </p:tgtEl>
                                        <p:attrNameLst>
                                          <p:attrName>ppt_w</p:attrName>
                                        </p:attrNameLst>
                                      </p:cBhvr>
                                      <p:tavLst>
                                        <p:tav tm="0">
                                          <p:val>
                                            <p:fltVal val="0"/>
                                          </p:val>
                                        </p:tav>
                                        <p:tav tm="100000">
                                          <p:val>
                                            <p:strVal val="#ppt_w"/>
                                          </p:val>
                                        </p:tav>
                                      </p:tavLst>
                                    </p:anim>
                                    <p:anim calcmode="lin" valueType="num">
                                      <p:cBhvr>
                                        <p:cTn id="38" dur="500" fill="hold"/>
                                        <p:tgtEl>
                                          <p:spTgt spid="80965"/>
                                        </p:tgtEl>
                                        <p:attrNameLst>
                                          <p:attrName>ppt_h</p:attrName>
                                        </p:attrNameLst>
                                      </p:cBhvr>
                                      <p:tavLst>
                                        <p:tav tm="0">
                                          <p:val>
                                            <p:strVal val="#ppt_h"/>
                                          </p:val>
                                        </p:tav>
                                        <p:tav tm="100000">
                                          <p:val>
                                            <p:strVal val="#ppt_h"/>
                                          </p:val>
                                        </p:tav>
                                      </p:tavLst>
                                    </p:anim>
                                  </p:childTnLst>
                                </p:cTn>
                              </p:par>
                            </p:childTnLst>
                          </p:cTn>
                        </p:par>
                        <p:par>
                          <p:cTn id="39" fill="hold">
                            <p:stCondLst>
                              <p:cond delay="2000"/>
                            </p:stCondLst>
                            <p:childTnLst>
                              <p:par>
                                <p:cTn id="40" presetID="1" presetClass="entr" presetSubtype="0" fill="hold" nodeType="afterEffect">
                                  <p:stCondLst>
                                    <p:cond delay="0"/>
                                  </p:stCondLst>
                                  <p:childTnLst>
                                    <p:set>
                                      <p:cBhvr>
                                        <p:cTn id="41" dur="1" fill="hold">
                                          <p:stCondLst>
                                            <p:cond delay="499"/>
                                          </p:stCondLst>
                                        </p:cTn>
                                        <p:tgtEl>
                                          <p:spTgt spid="19"/>
                                        </p:tgtEl>
                                        <p:attrNameLst>
                                          <p:attrName>style.visibility</p:attrName>
                                        </p:attrNameLst>
                                      </p:cBhvr>
                                      <p:to>
                                        <p:strVal val="visible"/>
                                      </p:to>
                                    </p:set>
                                  </p:childTnLst>
                                </p:cTn>
                              </p:par>
                            </p:childTnLst>
                          </p:cTn>
                        </p:par>
                        <p:par>
                          <p:cTn id="42" fill="hold">
                            <p:stCondLst>
                              <p:cond delay="2500"/>
                            </p:stCondLst>
                            <p:childTnLst>
                              <p:par>
                                <p:cTn id="43" presetID="17" presetClass="entr" presetSubtype="1" fill="hold" grpId="0" nodeType="afterEffect">
                                  <p:stCondLst>
                                    <p:cond delay="0"/>
                                  </p:stCondLst>
                                  <p:childTnLst>
                                    <p:set>
                                      <p:cBhvr>
                                        <p:cTn id="44" dur="1" fill="hold">
                                          <p:stCondLst>
                                            <p:cond delay="0"/>
                                          </p:stCondLst>
                                        </p:cTn>
                                        <p:tgtEl>
                                          <p:spTgt spid="80973"/>
                                        </p:tgtEl>
                                        <p:attrNameLst>
                                          <p:attrName>style.visibility</p:attrName>
                                        </p:attrNameLst>
                                      </p:cBhvr>
                                      <p:to>
                                        <p:strVal val="visible"/>
                                      </p:to>
                                    </p:set>
                                    <p:anim calcmode="lin" valueType="num">
                                      <p:cBhvr>
                                        <p:cTn id="45" dur="500" fill="hold"/>
                                        <p:tgtEl>
                                          <p:spTgt spid="80973"/>
                                        </p:tgtEl>
                                        <p:attrNameLst>
                                          <p:attrName>ppt_x</p:attrName>
                                        </p:attrNameLst>
                                      </p:cBhvr>
                                      <p:tavLst>
                                        <p:tav tm="0">
                                          <p:val>
                                            <p:strVal val="#ppt_x"/>
                                          </p:val>
                                        </p:tav>
                                        <p:tav tm="100000">
                                          <p:val>
                                            <p:strVal val="#ppt_x"/>
                                          </p:val>
                                        </p:tav>
                                      </p:tavLst>
                                    </p:anim>
                                    <p:anim calcmode="lin" valueType="num">
                                      <p:cBhvr>
                                        <p:cTn id="46" dur="500" fill="hold"/>
                                        <p:tgtEl>
                                          <p:spTgt spid="80973"/>
                                        </p:tgtEl>
                                        <p:attrNameLst>
                                          <p:attrName>ppt_y</p:attrName>
                                        </p:attrNameLst>
                                      </p:cBhvr>
                                      <p:tavLst>
                                        <p:tav tm="0">
                                          <p:val>
                                            <p:strVal val="#ppt_y-#ppt_h/2"/>
                                          </p:val>
                                        </p:tav>
                                        <p:tav tm="100000">
                                          <p:val>
                                            <p:strVal val="#ppt_y"/>
                                          </p:val>
                                        </p:tav>
                                      </p:tavLst>
                                    </p:anim>
                                    <p:anim calcmode="lin" valueType="num">
                                      <p:cBhvr>
                                        <p:cTn id="47" dur="500" fill="hold"/>
                                        <p:tgtEl>
                                          <p:spTgt spid="80973"/>
                                        </p:tgtEl>
                                        <p:attrNameLst>
                                          <p:attrName>ppt_w</p:attrName>
                                        </p:attrNameLst>
                                      </p:cBhvr>
                                      <p:tavLst>
                                        <p:tav tm="0">
                                          <p:val>
                                            <p:strVal val="#ppt_w"/>
                                          </p:val>
                                        </p:tav>
                                        <p:tav tm="100000">
                                          <p:val>
                                            <p:strVal val="#ppt_w"/>
                                          </p:val>
                                        </p:tav>
                                      </p:tavLst>
                                    </p:anim>
                                    <p:anim calcmode="lin" valueType="num">
                                      <p:cBhvr>
                                        <p:cTn id="48" dur="500" fill="hold"/>
                                        <p:tgtEl>
                                          <p:spTgt spid="80973"/>
                                        </p:tgtEl>
                                        <p:attrNameLst>
                                          <p:attrName>ppt_h</p:attrName>
                                        </p:attrNameLst>
                                      </p:cBhvr>
                                      <p:tavLst>
                                        <p:tav tm="0">
                                          <p:val>
                                            <p:fltVal val="0"/>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4" fill="hold" grpId="0" nodeType="clickEffect">
                                  <p:stCondLst>
                                    <p:cond delay="0"/>
                                  </p:stCondLst>
                                  <p:childTnLst>
                                    <p:set>
                                      <p:cBhvr>
                                        <p:cTn id="52" dur="1" fill="hold">
                                          <p:stCondLst>
                                            <p:cond delay="0"/>
                                          </p:stCondLst>
                                        </p:cTn>
                                        <p:tgtEl>
                                          <p:spTgt spid="80971"/>
                                        </p:tgtEl>
                                        <p:attrNameLst>
                                          <p:attrName>style.visibility</p:attrName>
                                        </p:attrNameLst>
                                      </p:cBhvr>
                                      <p:to>
                                        <p:strVal val="visible"/>
                                      </p:to>
                                    </p:set>
                                    <p:anim calcmode="lin" valueType="num">
                                      <p:cBhvr>
                                        <p:cTn id="53" dur="500" fill="hold"/>
                                        <p:tgtEl>
                                          <p:spTgt spid="80971"/>
                                        </p:tgtEl>
                                        <p:attrNameLst>
                                          <p:attrName>ppt_x</p:attrName>
                                        </p:attrNameLst>
                                      </p:cBhvr>
                                      <p:tavLst>
                                        <p:tav tm="0">
                                          <p:val>
                                            <p:strVal val="#ppt_x"/>
                                          </p:val>
                                        </p:tav>
                                        <p:tav tm="100000">
                                          <p:val>
                                            <p:strVal val="#ppt_x"/>
                                          </p:val>
                                        </p:tav>
                                      </p:tavLst>
                                    </p:anim>
                                    <p:anim calcmode="lin" valueType="num">
                                      <p:cBhvr>
                                        <p:cTn id="54" dur="500" fill="hold"/>
                                        <p:tgtEl>
                                          <p:spTgt spid="80971"/>
                                        </p:tgtEl>
                                        <p:attrNameLst>
                                          <p:attrName>ppt_y</p:attrName>
                                        </p:attrNameLst>
                                      </p:cBhvr>
                                      <p:tavLst>
                                        <p:tav tm="0">
                                          <p:val>
                                            <p:strVal val="#ppt_y+#ppt_h/2"/>
                                          </p:val>
                                        </p:tav>
                                        <p:tav tm="100000">
                                          <p:val>
                                            <p:strVal val="#ppt_y"/>
                                          </p:val>
                                        </p:tav>
                                      </p:tavLst>
                                    </p:anim>
                                    <p:anim calcmode="lin" valueType="num">
                                      <p:cBhvr>
                                        <p:cTn id="55" dur="500" fill="hold"/>
                                        <p:tgtEl>
                                          <p:spTgt spid="80971"/>
                                        </p:tgtEl>
                                        <p:attrNameLst>
                                          <p:attrName>ppt_w</p:attrName>
                                        </p:attrNameLst>
                                      </p:cBhvr>
                                      <p:tavLst>
                                        <p:tav tm="0">
                                          <p:val>
                                            <p:strVal val="#ppt_w"/>
                                          </p:val>
                                        </p:tav>
                                        <p:tav tm="100000">
                                          <p:val>
                                            <p:strVal val="#ppt_w"/>
                                          </p:val>
                                        </p:tav>
                                      </p:tavLst>
                                    </p:anim>
                                    <p:anim calcmode="lin" valueType="num">
                                      <p:cBhvr>
                                        <p:cTn id="56" dur="500" fill="hold"/>
                                        <p:tgtEl>
                                          <p:spTgt spid="80971"/>
                                        </p:tgtEl>
                                        <p:attrNameLst>
                                          <p:attrName>ppt_h</p:attrName>
                                        </p:attrNameLst>
                                      </p:cBhvr>
                                      <p:tavLst>
                                        <p:tav tm="0">
                                          <p:val>
                                            <p:fltVal val="0"/>
                                          </p:val>
                                        </p:tav>
                                        <p:tav tm="100000">
                                          <p:val>
                                            <p:strVal val="#ppt_h"/>
                                          </p:val>
                                        </p:tav>
                                      </p:tavLst>
                                    </p:anim>
                                  </p:childTnLst>
                                </p:cTn>
                              </p:par>
                            </p:childTnLst>
                          </p:cTn>
                        </p:par>
                        <p:par>
                          <p:cTn id="57" fill="hold">
                            <p:stCondLst>
                              <p:cond delay="500"/>
                            </p:stCondLst>
                            <p:childTnLst>
                              <p:par>
                                <p:cTn id="58" presetID="17" presetClass="entr" presetSubtype="4" fill="hold" grpId="0" nodeType="afterEffect">
                                  <p:stCondLst>
                                    <p:cond delay="0"/>
                                  </p:stCondLst>
                                  <p:childTnLst>
                                    <p:set>
                                      <p:cBhvr>
                                        <p:cTn id="59" dur="1" fill="hold">
                                          <p:stCondLst>
                                            <p:cond delay="0"/>
                                          </p:stCondLst>
                                        </p:cTn>
                                        <p:tgtEl>
                                          <p:spTgt spid="80985"/>
                                        </p:tgtEl>
                                        <p:attrNameLst>
                                          <p:attrName>style.visibility</p:attrName>
                                        </p:attrNameLst>
                                      </p:cBhvr>
                                      <p:to>
                                        <p:strVal val="visible"/>
                                      </p:to>
                                    </p:set>
                                    <p:anim calcmode="lin" valueType="num">
                                      <p:cBhvr>
                                        <p:cTn id="60" dur="500" fill="hold"/>
                                        <p:tgtEl>
                                          <p:spTgt spid="80985"/>
                                        </p:tgtEl>
                                        <p:attrNameLst>
                                          <p:attrName>ppt_x</p:attrName>
                                        </p:attrNameLst>
                                      </p:cBhvr>
                                      <p:tavLst>
                                        <p:tav tm="0">
                                          <p:val>
                                            <p:strVal val="#ppt_x"/>
                                          </p:val>
                                        </p:tav>
                                        <p:tav tm="100000">
                                          <p:val>
                                            <p:strVal val="#ppt_x"/>
                                          </p:val>
                                        </p:tav>
                                      </p:tavLst>
                                    </p:anim>
                                    <p:anim calcmode="lin" valueType="num">
                                      <p:cBhvr>
                                        <p:cTn id="61" dur="500" fill="hold"/>
                                        <p:tgtEl>
                                          <p:spTgt spid="80985"/>
                                        </p:tgtEl>
                                        <p:attrNameLst>
                                          <p:attrName>ppt_y</p:attrName>
                                        </p:attrNameLst>
                                      </p:cBhvr>
                                      <p:tavLst>
                                        <p:tav tm="0">
                                          <p:val>
                                            <p:strVal val="#ppt_y+#ppt_h/2"/>
                                          </p:val>
                                        </p:tav>
                                        <p:tav tm="100000">
                                          <p:val>
                                            <p:strVal val="#ppt_y"/>
                                          </p:val>
                                        </p:tav>
                                      </p:tavLst>
                                    </p:anim>
                                    <p:anim calcmode="lin" valueType="num">
                                      <p:cBhvr>
                                        <p:cTn id="62" dur="500" fill="hold"/>
                                        <p:tgtEl>
                                          <p:spTgt spid="80985"/>
                                        </p:tgtEl>
                                        <p:attrNameLst>
                                          <p:attrName>ppt_w</p:attrName>
                                        </p:attrNameLst>
                                      </p:cBhvr>
                                      <p:tavLst>
                                        <p:tav tm="0">
                                          <p:val>
                                            <p:strVal val="#ppt_w"/>
                                          </p:val>
                                        </p:tav>
                                        <p:tav tm="100000">
                                          <p:val>
                                            <p:strVal val="#ppt_w"/>
                                          </p:val>
                                        </p:tav>
                                      </p:tavLst>
                                    </p:anim>
                                    <p:anim calcmode="lin" valueType="num">
                                      <p:cBhvr>
                                        <p:cTn id="63" dur="500" fill="hold"/>
                                        <p:tgtEl>
                                          <p:spTgt spid="80985"/>
                                        </p:tgtEl>
                                        <p:attrNameLst>
                                          <p:attrName>ppt_h</p:attrName>
                                        </p:attrNameLst>
                                      </p:cBhvr>
                                      <p:tavLst>
                                        <p:tav tm="0">
                                          <p:val>
                                            <p:fltVal val="0"/>
                                          </p:val>
                                        </p:tav>
                                        <p:tav tm="100000">
                                          <p:val>
                                            <p:strVal val="#ppt_h"/>
                                          </p:val>
                                        </p:tav>
                                      </p:tavLst>
                                    </p:anim>
                                  </p:childTnLst>
                                </p:cTn>
                              </p:par>
                            </p:childTnLst>
                          </p:cTn>
                        </p:par>
                        <p:par>
                          <p:cTn id="64" fill="hold">
                            <p:stCondLst>
                              <p:cond delay="1000"/>
                            </p:stCondLst>
                            <p:childTnLst>
                              <p:par>
                                <p:cTn id="65" presetID="17" presetClass="entr" presetSubtype="8" fill="hold" grpId="0" nodeType="afterEffect">
                                  <p:stCondLst>
                                    <p:cond delay="0"/>
                                  </p:stCondLst>
                                  <p:childTnLst>
                                    <p:set>
                                      <p:cBhvr>
                                        <p:cTn id="66" dur="1" fill="hold">
                                          <p:stCondLst>
                                            <p:cond delay="0"/>
                                          </p:stCondLst>
                                        </p:cTn>
                                        <p:tgtEl>
                                          <p:spTgt spid="80972"/>
                                        </p:tgtEl>
                                        <p:attrNameLst>
                                          <p:attrName>style.visibility</p:attrName>
                                        </p:attrNameLst>
                                      </p:cBhvr>
                                      <p:to>
                                        <p:strVal val="visible"/>
                                      </p:to>
                                    </p:set>
                                    <p:anim calcmode="lin" valueType="num">
                                      <p:cBhvr>
                                        <p:cTn id="67" dur="500" fill="hold"/>
                                        <p:tgtEl>
                                          <p:spTgt spid="80972"/>
                                        </p:tgtEl>
                                        <p:attrNameLst>
                                          <p:attrName>ppt_x</p:attrName>
                                        </p:attrNameLst>
                                      </p:cBhvr>
                                      <p:tavLst>
                                        <p:tav tm="0">
                                          <p:val>
                                            <p:strVal val="#ppt_x-#ppt_w/2"/>
                                          </p:val>
                                        </p:tav>
                                        <p:tav tm="100000">
                                          <p:val>
                                            <p:strVal val="#ppt_x"/>
                                          </p:val>
                                        </p:tav>
                                      </p:tavLst>
                                    </p:anim>
                                    <p:anim calcmode="lin" valueType="num">
                                      <p:cBhvr>
                                        <p:cTn id="68" dur="500" fill="hold"/>
                                        <p:tgtEl>
                                          <p:spTgt spid="80972"/>
                                        </p:tgtEl>
                                        <p:attrNameLst>
                                          <p:attrName>ppt_y</p:attrName>
                                        </p:attrNameLst>
                                      </p:cBhvr>
                                      <p:tavLst>
                                        <p:tav tm="0">
                                          <p:val>
                                            <p:strVal val="#ppt_y"/>
                                          </p:val>
                                        </p:tav>
                                        <p:tav tm="100000">
                                          <p:val>
                                            <p:strVal val="#ppt_y"/>
                                          </p:val>
                                        </p:tav>
                                      </p:tavLst>
                                    </p:anim>
                                    <p:anim calcmode="lin" valueType="num">
                                      <p:cBhvr>
                                        <p:cTn id="69" dur="500" fill="hold"/>
                                        <p:tgtEl>
                                          <p:spTgt spid="80972"/>
                                        </p:tgtEl>
                                        <p:attrNameLst>
                                          <p:attrName>ppt_w</p:attrName>
                                        </p:attrNameLst>
                                      </p:cBhvr>
                                      <p:tavLst>
                                        <p:tav tm="0">
                                          <p:val>
                                            <p:fltVal val="0"/>
                                          </p:val>
                                        </p:tav>
                                        <p:tav tm="100000">
                                          <p:val>
                                            <p:strVal val="#ppt_w"/>
                                          </p:val>
                                        </p:tav>
                                      </p:tavLst>
                                    </p:anim>
                                    <p:anim calcmode="lin" valueType="num">
                                      <p:cBhvr>
                                        <p:cTn id="70" dur="500" fill="hold"/>
                                        <p:tgtEl>
                                          <p:spTgt spid="80972"/>
                                        </p:tgtEl>
                                        <p:attrNameLst>
                                          <p:attrName>ppt_h</p:attrName>
                                        </p:attrNameLst>
                                      </p:cBhvr>
                                      <p:tavLst>
                                        <p:tav tm="0">
                                          <p:val>
                                            <p:strVal val="#ppt_h"/>
                                          </p:val>
                                        </p:tav>
                                        <p:tav tm="100000">
                                          <p:val>
                                            <p:strVal val="#ppt_h"/>
                                          </p:val>
                                        </p:tav>
                                      </p:tavLst>
                                    </p:anim>
                                  </p:childTnLst>
                                </p:cTn>
                              </p:par>
                            </p:childTnLst>
                          </p:cTn>
                        </p:par>
                        <p:par>
                          <p:cTn id="71" fill="hold">
                            <p:stCondLst>
                              <p:cond delay="1500"/>
                            </p:stCondLst>
                            <p:childTnLst>
                              <p:par>
                                <p:cTn id="72" presetID="17" presetClass="entr" presetSubtype="8" fill="hold" nodeType="afterEffect">
                                  <p:stCondLst>
                                    <p:cond delay="0"/>
                                  </p:stCondLst>
                                  <p:childTnLst>
                                    <p:set>
                                      <p:cBhvr>
                                        <p:cTn id="73" dur="1" fill="hold">
                                          <p:stCondLst>
                                            <p:cond delay="0"/>
                                          </p:stCondLst>
                                        </p:cTn>
                                        <p:tgtEl>
                                          <p:spTgt spid="80966"/>
                                        </p:tgtEl>
                                        <p:attrNameLst>
                                          <p:attrName>style.visibility</p:attrName>
                                        </p:attrNameLst>
                                      </p:cBhvr>
                                      <p:to>
                                        <p:strVal val="visible"/>
                                      </p:to>
                                    </p:set>
                                    <p:anim calcmode="lin" valueType="num">
                                      <p:cBhvr>
                                        <p:cTn id="74" dur="500" fill="hold"/>
                                        <p:tgtEl>
                                          <p:spTgt spid="80966"/>
                                        </p:tgtEl>
                                        <p:attrNameLst>
                                          <p:attrName>ppt_x</p:attrName>
                                        </p:attrNameLst>
                                      </p:cBhvr>
                                      <p:tavLst>
                                        <p:tav tm="0">
                                          <p:val>
                                            <p:strVal val="#ppt_x-#ppt_w/2"/>
                                          </p:val>
                                        </p:tav>
                                        <p:tav tm="100000">
                                          <p:val>
                                            <p:strVal val="#ppt_x"/>
                                          </p:val>
                                        </p:tav>
                                      </p:tavLst>
                                    </p:anim>
                                    <p:anim calcmode="lin" valueType="num">
                                      <p:cBhvr>
                                        <p:cTn id="75" dur="500" fill="hold"/>
                                        <p:tgtEl>
                                          <p:spTgt spid="80966"/>
                                        </p:tgtEl>
                                        <p:attrNameLst>
                                          <p:attrName>ppt_y</p:attrName>
                                        </p:attrNameLst>
                                      </p:cBhvr>
                                      <p:tavLst>
                                        <p:tav tm="0">
                                          <p:val>
                                            <p:strVal val="#ppt_y"/>
                                          </p:val>
                                        </p:tav>
                                        <p:tav tm="100000">
                                          <p:val>
                                            <p:strVal val="#ppt_y"/>
                                          </p:val>
                                        </p:tav>
                                      </p:tavLst>
                                    </p:anim>
                                    <p:anim calcmode="lin" valueType="num">
                                      <p:cBhvr>
                                        <p:cTn id="76" dur="500" fill="hold"/>
                                        <p:tgtEl>
                                          <p:spTgt spid="80966"/>
                                        </p:tgtEl>
                                        <p:attrNameLst>
                                          <p:attrName>ppt_w</p:attrName>
                                        </p:attrNameLst>
                                      </p:cBhvr>
                                      <p:tavLst>
                                        <p:tav tm="0">
                                          <p:val>
                                            <p:fltVal val="0"/>
                                          </p:val>
                                        </p:tav>
                                        <p:tav tm="100000">
                                          <p:val>
                                            <p:strVal val="#ppt_w"/>
                                          </p:val>
                                        </p:tav>
                                      </p:tavLst>
                                    </p:anim>
                                    <p:anim calcmode="lin" valueType="num">
                                      <p:cBhvr>
                                        <p:cTn id="77" dur="500" fill="hold"/>
                                        <p:tgtEl>
                                          <p:spTgt spid="80966"/>
                                        </p:tgtEl>
                                        <p:attrNameLst>
                                          <p:attrName>ppt_h</p:attrName>
                                        </p:attrNameLst>
                                      </p:cBhvr>
                                      <p:tavLst>
                                        <p:tav tm="0">
                                          <p:val>
                                            <p:strVal val="#ppt_h"/>
                                          </p:val>
                                        </p:tav>
                                        <p:tav tm="100000">
                                          <p:val>
                                            <p:strVal val="#ppt_h"/>
                                          </p:val>
                                        </p:tav>
                                      </p:tavLst>
                                    </p:anim>
                                  </p:childTnLst>
                                </p:cTn>
                              </p:par>
                            </p:childTnLst>
                          </p:cTn>
                        </p:par>
                        <p:par>
                          <p:cTn id="78" fill="hold">
                            <p:stCondLst>
                              <p:cond delay="2000"/>
                            </p:stCondLst>
                            <p:childTnLst>
                              <p:par>
                                <p:cTn id="79" presetID="1" presetClass="entr" presetSubtype="0" fill="hold" nodeType="afterEffect">
                                  <p:stCondLst>
                                    <p:cond delay="0"/>
                                  </p:stCondLst>
                                  <p:childTnLst>
                                    <p:set>
                                      <p:cBhvr>
                                        <p:cTn id="80" dur="1" fill="hold">
                                          <p:stCondLst>
                                            <p:cond delay="499"/>
                                          </p:stCondLst>
                                        </p:cTn>
                                        <p:tgtEl>
                                          <p:spTgt spid="2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7" presetClass="entr" presetSubtype="1" fill="hold" grpId="0" nodeType="clickEffect">
                                  <p:stCondLst>
                                    <p:cond delay="0"/>
                                  </p:stCondLst>
                                  <p:childTnLst>
                                    <p:set>
                                      <p:cBhvr>
                                        <p:cTn id="84" dur="1" fill="hold">
                                          <p:stCondLst>
                                            <p:cond delay="0"/>
                                          </p:stCondLst>
                                        </p:cTn>
                                        <p:tgtEl>
                                          <p:spTgt spid="80984"/>
                                        </p:tgtEl>
                                        <p:attrNameLst>
                                          <p:attrName>style.visibility</p:attrName>
                                        </p:attrNameLst>
                                      </p:cBhvr>
                                      <p:to>
                                        <p:strVal val="visible"/>
                                      </p:to>
                                    </p:set>
                                    <p:anim calcmode="lin" valueType="num">
                                      <p:cBhvr>
                                        <p:cTn id="85" dur="500" fill="hold"/>
                                        <p:tgtEl>
                                          <p:spTgt spid="80984"/>
                                        </p:tgtEl>
                                        <p:attrNameLst>
                                          <p:attrName>ppt_x</p:attrName>
                                        </p:attrNameLst>
                                      </p:cBhvr>
                                      <p:tavLst>
                                        <p:tav tm="0">
                                          <p:val>
                                            <p:strVal val="#ppt_x"/>
                                          </p:val>
                                        </p:tav>
                                        <p:tav tm="100000">
                                          <p:val>
                                            <p:strVal val="#ppt_x"/>
                                          </p:val>
                                        </p:tav>
                                      </p:tavLst>
                                    </p:anim>
                                    <p:anim calcmode="lin" valueType="num">
                                      <p:cBhvr>
                                        <p:cTn id="86" dur="500" fill="hold"/>
                                        <p:tgtEl>
                                          <p:spTgt spid="80984"/>
                                        </p:tgtEl>
                                        <p:attrNameLst>
                                          <p:attrName>ppt_y</p:attrName>
                                        </p:attrNameLst>
                                      </p:cBhvr>
                                      <p:tavLst>
                                        <p:tav tm="0">
                                          <p:val>
                                            <p:strVal val="#ppt_y-#ppt_h/2"/>
                                          </p:val>
                                        </p:tav>
                                        <p:tav tm="100000">
                                          <p:val>
                                            <p:strVal val="#ppt_y"/>
                                          </p:val>
                                        </p:tav>
                                      </p:tavLst>
                                    </p:anim>
                                    <p:anim calcmode="lin" valueType="num">
                                      <p:cBhvr>
                                        <p:cTn id="87" dur="500" fill="hold"/>
                                        <p:tgtEl>
                                          <p:spTgt spid="80984"/>
                                        </p:tgtEl>
                                        <p:attrNameLst>
                                          <p:attrName>ppt_w</p:attrName>
                                        </p:attrNameLst>
                                      </p:cBhvr>
                                      <p:tavLst>
                                        <p:tav tm="0">
                                          <p:val>
                                            <p:strVal val="#ppt_w"/>
                                          </p:val>
                                        </p:tav>
                                        <p:tav tm="100000">
                                          <p:val>
                                            <p:strVal val="#ppt_w"/>
                                          </p:val>
                                        </p:tav>
                                      </p:tavLst>
                                    </p:anim>
                                    <p:anim calcmode="lin" valueType="num">
                                      <p:cBhvr>
                                        <p:cTn id="88" dur="500" fill="hold"/>
                                        <p:tgtEl>
                                          <p:spTgt spid="80984"/>
                                        </p:tgtEl>
                                        <p:attrNameLst>
                                          <p:attrName>ppt_h</p:attrName>
                                        </p:attrNameLst>
                                      </p:cBhvr>
                                      <p:tavLst>
                                        <p:tav tm="0">
                                          <p:val>
                                            <p:fltVal val="0"/>
                                          </p:val>
                                        </p:tav>
                                        <p:tav tm="100000">
                                          <p:val>
                                            <p:strVal val="#ppt_h"/>
                                          </p:val>
                                        </p:tav>
                                      </p:tavLst>
                                    </p:anim>
                                  </p:childTnLst>
                                </p:cTn>
                              </p:par>
                            </p:childTnLst>
                          </p:cTn>
                        </p:par>
                        <p:par>
                          <p:cTn id="89" fill="hold">
                            <p:stCondLst>
                              <p:cond delay="500"/>
                            </p:stCondLst>
                            <p:childTnLst>
                              <p:par>
                                <p:cTn id="90" presetID="17" presetClass="entr" presetSubtype="8" fill="hold" grpId="0" nodeType="afterEffect">
                                  <p:stCondLst>
                                    <p:cond delay="0"/>
                                  </p:stCondLst>
                                  <p:childTnLst>
                                    <p:set>
                                      <p:cBhvr>
                                        <p:cTn id="91" dur="1" fill="hold">
                                          <p:stCondLst>
                                            <p:cond delay="0"/>
                                          </p:stCondLst>
                                        </p:cTn>
                                        <p:tgtEl>
                                          <p:spTgt spid="80974"/>
                                        </p:tgtEl>
                                        <p:attrNameLst>
                                          <p:attrName>style.visibility</p:attrName>
                                        </p:attrNameLst>
                                      </p:cBhvr>
                                      <p:to>
                                        <p:strVal val="visible"/>
                                      </p:to>
                                    </p:set>
                                    <p:anim calcmode="lin" valueType="num">
                                      <p:cBhvr>
                                        <p:cTn id="92" dur="500" fill="hold"/>
                                        <p:tgtEl>
                                          <p:spTgt spid="80974"/>
                                        </p:tgtEl>
                                        <p:attrNameLst>
                                          <p:attrName>ppt_x</p:attrName>
                                        </p:attrNameLst>
                                      </p:cBhvr>
                                      <p:tavLst>
                                        <p:tav tm="0">
                                          <p:val>
                                            <p:strVal val="#ppt_x-#ppt_w/2"/>
                                          </p:val>
                                        </p:tav>
                                        <p:tav tm="100000">
                                          <p:val>
                                            <p:strVal val="#ppt_x"/>
                                          </p:val>
                                        </p:tav>
                                      </p:tavLst>
                                    </p:anim>
                                    <p:anim calcmode="lin" valueType="num">
                                      <p:cBhvr>
                                        <p:cTn id="93" dur="500" fill="hold"/>
                                        <p:tgtEl>
                                          <p:spTgt spid="80974"/>
                                        </p:tgtEl>
                                        <p:attrNameLst>
                                          <p:attrName>ppt_y</p:attrName>
                                        </p:attrNameLst>
                                      </p:cBhvr>
                                      <p:tavLst>
                                        <p:tav tm="0">
                                          <p:val>
                                            <p:strVal val="#ppt_y"/>
                                          </p:val>
                                        </p:tav>
                                        <p:tav tm="100000">
                                          <p:val>
                                            <p:strVal val="#ppt_y"/>
                                          </p:val>
                                        </p:tav>
                                      </p:tavLst>
                                    </p:anim>
                                    <p:anim calcmode="lin" valueType="num">
                                      <p:cBhvr>
                                        <p:cTn id="94" dur="500" fill="hold"/>
                                        <p:tgtEl>
                                          <p:spTgt spid="80974"/>
                                        </p:tgtEl>
                                        <p:attrNameLst>
                                          <p:attrName>ppt_w</p:attrName>
                                        </p:attrNameLst>
                                      </p:cBhvr>
                                      <p:tavLst>
                                        <p:tav tm="0">
                                          <p:val>
                                            <p:fltVal val="0"/>
                                          </p:val>
                                        </p:tav>
                                        <p:tav tm="100000">
                                          <p:val>
                                            <p:strVal val="#ppt_w"/>
                                          </p:val>
                                        </p:tav>
                                      </p:tavLst>
                                    </p:anim>
                                    <p:anim calcmode="lin" valueType="num">
                                      <p:cBhvr>
                                        <p:cTn id="95" dur="500" fill="hold"/>
                                        <p:tgtEl>
                                          <p:spTgt spid="80974"/>
                                        </p:tgtEl>
                                        <p:attrNameLst>
                                          <p:attrName>ppt_h</p:attrName>
                                        </p:attrNameLst>
                                      </p:cBhvr>
                                      <p:tavLst>
                                        <p:tav tm="0">
                                          <p:val>
                                            <p:strVal val="#ppt_h"/>
                                          </p:val>
                                        </p:tav>
                                        <p:tav tm="100000">
                                          <p:val>
                                            <p:strVal val="#ppt_h"/>
                                          </p:val>
                                        </p:tav>
                                      </p:tavLst>
                                    </p:anim>
                                  </p:childTnLst>
                                </p:cTn>
                              </p:par>
                            </p:childTnLst>
                          </p:cTn>
                        </p:par>
                        <p:par>
                          <p:cTn id="96" fill="hold">
                            <p:stCondLst>
                              <p:cond delay="1000"/>
                            </p:stCondLst>
                            <p:childTnLst>
                              <p:par>
                                <p:cTn id="97" presetID="17" presetClass="entr" presetSubtype="8" fill="hold" nodeType="afterEffect">
                                  <p:stCondLst>
                                    <p:cond delay="0"/>
                                  </p:stCondLst>
                                  <p:childTnLst>
                                    <p:set>
                                      <p:cBhvr>
                                        <p:cTn id="98" dur="1" fill="hold">
                                          <p:stCondLst>
                                            <p:cond delay="0"/>
                                          </p:stCondLst>
                                        </p:cTn>
                                        <p:tgtEl>
                                          <p:spTgt spid="80902"/>
                                        </p:tgtEl>
                                        <p:attrNameLst>
                                          <p:attrName>style.visibility</p:attrName>
                                        </p:attrNameLst>
                                      </p:cBhvr>
                                      <p:to>
                                        <p:strVal val="visible"/>
                                      </p:to>
                                    </p:set>
                                    <p:anim calcmode="lin" valueType="num">
                                      <p:cBhvr>
                                        <p:cTn id="99" dur="500" fill="hold"/>
                                        <p:tgtEl>
                                          <p:spTgt spid="80902"/>
                                        </p:tgtEl>
                                        <p:attrNameLst>
                                          <p:attrName>ppt_x</p:attrName>
                                        </p:attrNameLst>
                                      </p:cBhvr>
                                      <p:tavLst>
                                        <p:tav tm="0">
                                          <p:val>
                                            <p:strVal val="#ppt_x-#ppt_w/2"/>
                                          </p:val>
                                        </p:tav>
                                        <p:tav tm="100000">
                                          <p:val>
                                            <p:strVal val="#ppt_x"/>
                                          </p:val>
                                        </p:tav>
                                      </p:tavLst>
                                    </p:anim>
                                    <p:anim calcmode="lin" valueType="num">
                                      <p:cBhvr>
                                        <p:cTn id="100" dur="500" fill="hold"/>
                                        <p:tgtEl>
                                          <p:spTgt spid="80902"/>
                                        </p:tgtEl>
                                        <p:attrNameLst>
                                          <p:attrName>ppt_y</p:attrName>
                                        </p:attrNameLst>
                                      </p:cBhvr>
                                      <p:tavLst>
                                        <p:tav tm="0">
                                          <p:val>
                                            <p:strVal val="#ppt_y"/>
                                          </p:val>
                                        </p:tav>
                                        <p:tav tm="100000">
                                          <p:val>
                                            <p:strVal val="#ppt_y"/>
                                          </p:val>
                                        </p:tav>
                                      </p:tavLst>
                                    </p:anim>
                                    <p:anim calcmode="lin" valueType="num">
                                      <p:cBhvr>
                                        <p:cTn id="101" dur="500" fill="hold"/>
                                        <p:tgtEl>
                                          <p:spTgt spid="80902"/>
                                        </p:tgtEl>
                                        <p:attrNameLst>
                                          <p:attrName>ppt_w</p:attrName>
                                        </p:attrNameLst>
                                      </p:cBhvr>
                                      <p:tavLst>
                                        <p:tav tm="0">
                                          <p:val>
                                            <p:fltVal val="0"/>
                                          </p:val>
                                        </p:tav>
                                        <p:tav tm="100000">
                                          <p:val>
                                            <p:strVal val="#ppt_w"/>
                                          </p:val>
                                        </p:tav>
                                      </p:tavLst>
                                    </p:anim>
                                    <p:anim calcmode="lin" valueType="num">
                                      <p:cBhvr>
                                        <p:cTn id="102" dur="500" fill="hold"/>
                                        <p:tgtEl>
                                          <p:spTgt spid="80902"/>
                                        </p:tgtEl>
                                        <p:attrNameLst>
                                          <p:attrName>ppt_h</p:attrName>
                                        </p:attrNameLst>
                                      </p:cBhvr>
                                      <p:tavLst>
                                        <p:tav tm="0">
                                          <p:val>
                                            <p:strVal val="#ppt_h"/>
                                          </p:val>
                                        </p:tav>
                                        <p:tav tm="100000">
                                          <p:val>
                                            <p:strVal val="#ppt_h"/>
                                          </p:val>
                                        </p:tav>
                                      </p:tavLst>
                                    </p:anim>
                                  </p:childTnLst>
                                </p:cTn>
                              </p:par>
                            </p:childTnLst>
                          </p:cTn>
                        </p:par>
                        <p:par>
                          <p:cTn id="103" fill="hold">
                            <p:stCondLst>
                              <p:cond delay="1500"/>
                            </p:stCondLst>
                            <p:childTnLst>
                              <p:par>
                                <p:cTn id="104" presetID="1" presetClass="entr" presetSubtype="0" fill="hold" nodeType="afterEffect">
                                  <p:stCondLst>
                                    <p:cond delay="0"/>
                                  </p:stCondLst>
                                  <p:childTnLst>
                                    <p:set>
                                      <p:cBhvr>
                                        <p:cTn id="105"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962" grpId="0" animBg="1"/>
      <p:bldP spid="80963" grpId="0" autoUpdateAnimBg="0"/>
      <p:bldP spid="80970" grpId="0" animBg="1"/>
      <p:bldP spid="80971" grpId="0" autoUpdateAnimBg="0"/>
      <p:bldP spid="80972" grpId="0" autoUpdateAnimBg="0"/>
      <p:bldP spid="80973" grpId="0" autoUpdateAnimBg="0"/>
      <p:bldP spid="80974" grpId="0" autoUpdateAnimBg="0"/>
      <p:bldP spid="80984" grpId="0" animBg="1"/>
      <p:bldP spid="8098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p:txBody>
          <a:bodyPr/>
          <a:lstStyle/>
          <a:p>
            <a:pPr eaLnBrk="1" hangingPunct="1"/>
            <a:br>
              <a:rPr lang="en-US" sz="3200" dirty="0">
                <a:solidFill>
                  <a:srgbClr val="0000FF"/>
                </a:solidFill>
                <a:latin typeface="Trebuchet MS" pitchFamily="34" charset="0"/>
              </a:rPr>
            </a:br>
            <a:br>
              <a:rPr lang="en-US" sz="3200" dirty="0">
                <a:solidFill>
                  <a:srgbClr val="0000FF"/>
                </a:solidFill>
                <a:latin typeface="Trebuchet MS" pitchFamily="34" charset="0"/>
              </a:rPr>
            </a:br>
            <a:r>
              <a:rPr lang="en-US" sz="3200" dirty="0">
                <a:solidFill>
                  <a:srgbClr val="0000FF"/>
                </a:solidFill>
                <a:latin typeface="Trebuchet MS" pitchFamily="34" charset="0"/>
              </a:rPr>
              <a:t>Gradient coils</a:t>
            </a:r>
            <a:br>
              <a:rPr lang="en-US" sz="3200" dirty="0">
                <a:solidFill>
                  <a:srgbClr val="0000FF"/>
                </a:solidFill>
                <a:latin typeface="Trebuchet MS" pitchFamily="34" charset="0"/>
              </a:rPr>
            </a:br>
            <a:br>
              <a:rPr lang="en-US" sz="3200" dirty="0">
                <a:solidFill>
                  <a:srgbClr val="0000FF"/>
                </a:solidFill>
                <a:latin typeface="Trebuchet MS" pitchFamily="34" charset="0"/>
              </a:rPr>
            </a:br>
            <a:endParaRPr lang="en-US" sz="3200" dirty="0">
              <a:solidFill>
                <a:srgbClr val="0000FF"/>
              </a:solidFill>
              <a:latin typeface="Trebuchet MS" pitchFamily="34" charset="0"/>
            </a:endParaRPr>
          </a:p>
        </p:txBody>
      </p:sp>
      <p:sp>
        <p:nvSpPr>
          <p:cNvPr id="19461" name="Text Box 5"/>
          <p:cNvSpPr txBox="1">
            <a:spLocks noChangeArrowheads="1"/>
          </p:cNvSpPr>
          <p:nvPr/>
        </p:nvSpPr>
        <p:spPr bwMode="auto">
          <a:xfrm>
            <a:off x="647564" y="4365104"/>
            <a:ext cx="3276799" cy="1477328"/>
          </a:xfrm>
          <a:prstGeom prst="rect">
            <a:avLst/>
          </a:prstGeom>
          <a:noFill/>
          <a:ln w="9525">
            <a:noFill/>
            <a:miter lim="800000"/>
            <a:headEnd/>
            <a:tailEnd/>
          </a:ln>
        </p:spPr>
        <p:txBody>
          <a:bodyPr wrap="square">
            <a:spAutoFit/>
          </a:bodyPr>
          <a:lstStyle/>
          <a:p>
            <a:pPr algn="just">
              <a:buFontTx/>
              <a:buChar char="•"/>
            </a:pPr>
            <a:r>
              <a:rPr lang="de-DE" dirty="0">
                <a:latin typeface="Trebuchet MS" pitchFamily="34" charset="0"/>
              </a:rPr>
              <a:t>   A Maxwell pair, </a:t>
            </a:r>
            <a:r>
              <a:rPr lang="de-DE" dirty="0" err="1">
                <a:latin typeface="Trebuchet MS" pitchFamily="34" charset="0"/>
              </a:rPr>
              <a:t>two</a:t>
            </a:r>
            <a:r>
              <a:rPr lang="de-DE" dirty="0">
                <a:latin typeface="Trebuchet MS" pitchFamily="34" charset="0"/>
              </a:rPr>
              <a:t> </a:t>
            </a:r>
            <a:r>
              <a:rPr lang="de-DE" dirty="0" err="1">
                <a:latin typeface="Trebuchet MS" pitchFamily="34" charset="0"/>
              </a:rPr>
              <a:t>loops</a:t>
            </a:r>
            <a:r>
              <a:rPr lang="de-DE" dirty="0">
                <a:latin typeface="Trebuchet MS" pitchFamily="34" charset="0"/>
              </a:rPr>
              <a:t> </a:t>
            </a:r>
            <a:r>
              <a:rPr lang="de-DE" dirty="0" err="1">
                <a:latin typeface="Trebuchet MS" pitchFamily="34" charset="0"/>
              </a:rPr>
              <a:t>with</a:t>
            </a:r>
            <a:r>
              <a:rPr lang="de-DE" dirty="0">
                <a:latin typeface="Trebuchet MS" pitchFamily="34" charset="0"/>
              </a:rPr>
              <a:t> </a:t>
            </a:r>
            <a:r>
              <a:rPr lang="de-DE" dirty="0" err="1">
                <a:latin typeface="Trebuchet MS" pitchFamily="34" charset="0"/>
              </a:rPr>
              <a:t>opposing</a:t>
            </a:r>
            <a:r>
              <a:rPr lang="de-DE" dirty="0">
                <a:latin typeface="Trebuchet MS" pitchFamily="34" charset="0"/>
              </a:rPr>
              <a:t> </a:t>
            </a:r>
            <a:r>
              <a:rPr lang="de-DE" dirty="0" err="1">
                <a:latin typeface="Trebuchet MS" pitchFamily="34" charset="0"/>
              </a:rPr>
              <a:t>currents</a:t>
            </a:r>
            <a:r>
              <a:rPr lang="de-DE" dirty="0">
                <a:latin typeface="Trebuchet MS" pitchFamily="34" charset="0"/>
              </a:rPr>
              <a:t>, </a:t>
            </a:r>
            <a:r>
              <a:rPr lang="de-DE" dirty="0" err="1">
                <a:latin typeface="Trebuchet MS" pitchFamily="34" charset="0"/>
              </a:rPr>
              <a:t>which</a:t>
            </a:r>
            <a:r>
              <a:rPr lang="de-DE" dirty="0">
                <a:latin typeface="Trebuchet MS" pitchFamily="34" charset="0"/>
              </a:rPr>
              <a:t> </a:t>
            </a:r>
            <a:r>
              <a:rPr lang="de-DE" dirty="0" err="1">
                <a:latin typeface="Trebuchet MS" pitchFamily="34" charset="0"/>
              </a:rPr>
              <a:t>generate</a:t>
            </a:r>
            <a:r>
              <a:rPr lang="de-DE" dirty="0">
                <a:latin typeface="Trebuchet MS" pitchFamily="34" charset="0"/>
              </a:rPr>
              <a:t> </a:t>
            </a:r>
            <a:r>
              <a:rPr lang="de-DE" dirty="0" err="1">
                <a:latin typeface="Trebuchet MS" pitchFamily="34" charset="0"/>
              </a:rPr>
              <a:t>magnetic</a:t>
            </a:r>
            <a:r>
              <a:rPr lang="de-DE" dirty="0">
                <a:latin typeface="Trebuchet MS" pitchFamily="34" charset="0"/>
              </a:rPr>
              <a:t> </a:t>
            </a:r>
            <a:r>
              <a:rPr lang="de-DE" dirty="0" err="1">
                <a:latin typeface="Trebuchet MS" pitchFamily="34" charset="0"/>
              </a:rPr>
              <a:t>field</a:t>
            </a:r>
            <a:r>
              <a:rPr lang="de-DE" dirty="0">
                <a:latin typeface="Trebuchet MS" pitchFamily="34" charset="0"/>
              </a:rPr>
              <a:t> </a:t>
            </a:r>
            <a:r>
              <a:rPr lang="de-DE" dirty="0" err="1">
                <a:latin typeface="Trebuchet MS" pitchFamily="34" charset="0"/>
              </a:rPr>
              <a:t>gradients</a:t>
            </a:r>
            <a:r>
              <a:rPr lang="de-DE" dirty="0">
                <a:latin typeface="Trebuchet MS" pitchFamily="34" charset="0"/>
              </a:rPr>
              <a:t> </a:t>
            </a:r>
            <a:r>
              <a:rPr lang="de-DE" dirty="0" err="1">
                <a:latin typeface="Trebuchet MS" pitchFamily="34" charset="0"/>
              </a:rPr>
              <a:t>along</a:t>
            </a:r>
            <a:r>
              <a:rPr lang="de-DE" dirty="0">
                <a:latin typeface="Trebuchet MS" pitchFamily="34" charset="0"/>
              </a:rPr>
              <a:t> Z </a:t>
            </a:r>
            <a:r>
              <a:rPr lang="de-DE" dirty="0" err="1">
                <a:latin typeface="Trebuchet MS" pitchFamily="34" charset="0"/>
              </a:rPr>
              <a:t>direction</a:t>
            </a:r>
            <a:r>
              <a:rPr lang="de-DE" dirty="0">
                <a:latin typeface="Trebuchet MS" pitchFamily="34" charset="0"/>
              </a:rPr>
              <a:t>, i.e., </a:t>
            </a:r>
            <a:r>
              <a:rPr lang="de-DE" dirty="0" err="1">
                <a:latin typeface="Trebuchet MS" pitchFamily="34" charset="0"/>
              </a:rPr>
              <a:t>the</a:t>
            </a:r>
            <a:r>
              <a:rPr lang="de-DE" dirty="0">
                <a:latin typeface="Trebuchet MS" pitchFamily="34" charset="0"/>
              </a:rPr>
              <a:t> </a:t>
            </a:r>
            <a:r>
              <a:rPr lang="de-DE" dirty="0" err="1">
                <a:latin typeface="Trebuchet MS" pitchFamily="34" charset="0"/>
              </a:rPr>
              <a:t>main</a:t>
            </a:r>
            <a:r>
              <a:rPr lang="de-DE" dirty="0">
                <a:latin typeface="Trebuchet MS" pitchFamily="34" charset="0"/>
              </a:rPr>
              <a:t> </a:t>
            </a:r>
            <a:r>
              <a:rPr lang="de-DE" dirty="0" err="1">
                <a:latin typeface="Trebuchet MS" pitchFamily="34" charset="0"/>
              </a:rPr>
              <a:t>magnetic</a:t>
            </a:r>
            <a:r>
              <a:rPr lang="de-DE" dirty="0">
                <a:latin typeface="Trebuchet MS" pitchFamily="34" charset="0"/>
              </a:rPr>
              <a:t> </a:t>
            </a:r>
            <a:r>
              <a:rPr lang="de-DE" dirty="0" err="1">
                <a:latin typeface="Trebuchet MS" pitchFamily="34" charset="0"/>
              </a:rPr>
              <a:t>field</a:t>
            </a:r>
            <a:r>
              <a:rPr lang="de-DE" dirty="0">
                <a:latin typeface="Trebuchet MS" pitchFamily="34" charset="0"/>
              </a:rPr>
              <a:t>.</a:t>
            </a:r>
            <a:endParaRPr lang="en-US" dirty="0">
              <a:latin typeface="Trebuchet MS" pitchFamily="34" charset="0"/>
            </a:endParaRPr>
          </a:p>
        </p:txBody>
      </p:sp>
      <p:pic>
        <p:nvPicPr>
          <p:cNvPr id="2" name="Grafik 1">
            <a:extLst>
              <a:ext uri="{FF2B5EF4-FFF2-40B4-BE49-F238E27FC236}">
                <a16:creationId xmlns:a16="http://schemas.microsoft.com/office/drawing/2014/main" id="{305DBA4E-305B-111F-6E5A-BD6C7EEA07FA}"/>
              </a:ext>
            </a:extLst>
          </p:cNvPr>
          <p:cNvPicPr>
            <a:picLocks noChangeAspect="1"/>
          </p:cNvPicPr>
          <p:nvPr/>
        </p:nvPicPr>
        <p:blipFill>
          <a:blip r:embed="rId2"/>
          <a:stretch>
            <a:fillRect/>
          </a:stretch>
        </p:blipFill>
        <p:spPr>
          <a:xfrm>
            <a:off x="1282838" y="1982507"/>
            <a:ext cx="2006250" cy="1823864"/>
          </a:xfrm>
          <a:prstGeom prst="rect">
            <a:avLst/>
          </a:prstGeom>
        </p:spPr>
      </p:pic>
      <p:pic>
        <p:nvPicPr>
          <p:cNvPr id="4" name="Grafik 3">
            <a:extLst>
              <a:ext uri="{FF2B5EF4-FFF2-40B4-BE49-F238E27FC236}">
                <a16:creationId xmlns:a16="http://schemas.microsoft.com/office/drawing/2014/main" id="{8E7501D4-1AAF-96C2-8AEA-DCED1F098FC6}"/>
              </a:ext>
            </a:extLst>
          </p:cNvPr>
          <p:cNvPicPr>
            <a:picLocks noChangeAspect="1"/>
          </p:cNvPicPr>
          <p:nvPr/>
        </p:nvPicPr>
        <p:blipFill>
          <a:blip r:embed="rId3"/>
          <a:stretch>
            <a:fillRect/>
          </a:stretch>
        </p:blipFill>
        <p:spPr>
          <a:xfrm>
            <a:off x="4680012" y="2209863"/>
            <a:ext cx="4175956" cy="1597842"/>
          </a:xfrm>
          <a:prstGeom prst="rect">
            <a:avLst/>
          </a:prstGeom>
        </p:spPr>
      </p:pic>
      <p:sp>
        <p:nvSpPr>
          <p:cNvPr id="6" name="Text Box 5">
            <a:extLst>
              <a:ext uri="{FF2B5EF4-FFF2-40B4-BE49-F238E27FC236}">
                <a16:creationId xmlns:a16="http://schemas.microsoft.com/office/drawing/2014/main" id="{56B2E3CB-B9D3-C5AA-DED5-CA793747AE94}"/>
              </a:ext>
            </a:extLst>
          </p:cNvPr>
          <p:cNvSpPr txBox="1">
            <a:spLocks noChangeArrowheads="1"/>
          </p:cNvSpPr>
          <p:nvPr/>
        </p:nvSpPr>
        <p:spPr bwMode="auto">
          <a:xfrm>
            <a:off x="5004048" y="4378925"/>
            <a:ext cx="3276799" cy="1477328"/>
          </a:xfrm>
          <a:prstGeom prst="rect">
            <a:avLst/>
          </a:prstGeom>
          <a:noFill/>
          <a:ln w="9525">
            <a:noFill/>
            <a:miter lim="800000"/>
            <a:headEnd/>
            <a:tailEnd/>
          </a:ln>
        </p:spPr>
        <p:txBody>
          <a:bodyPr wrap="square">
            <a:spAutoFit/>
          </a:bodyPr>
          <a:lstStyle/>
          <a:p>
            <a:pPr marL="285750" indent="-285750" algn="just">
              <a:buFont typeface="Arial" panose="020B0604020202020204" pitchFamily="34" charset="0"/>
              <a:buChar char="•"/>
            </a:pPr>
            <a:r>
              <a:rPr lang="de-DE" dirty="0">
                <a:effectLst/>
                <a:latin typeface="Helvetica" pitchFamily="2" charset="0"/>
              </a:rPr>
              <a:t>Golay pair </a:t>
            </a:r>
            <a:r>
              <a:rPr lang="de-DE" dirty="0" err="1">
                <a:effectLst/>
                <a:latin typeface="Helvetica" pitchFamily="2" charset="0"/>
              </a:rPr>
              <a:t>which</a:t>
            </a:r>
            <a:r>
              <a:rPr lang="de-DE" dirty="0">
                <a:effectLst/>
                <a:latin typeface="Helvetica" pitchFamily="2" charset="0"/>
              </a:rPr>
              <a:t> </a:t>
            </a:r>
            <a:r>
              <a:rPr lang="de-DE" dirty="0" err="1">
                <a:effectLst/>
                <a:latin typeface="Helvetica" pitchFamily="2" charset="0"/>
              </a:rPr>
              <a:t>allows</a:t>
            </a:r>
            <a:r>
              <a:rPr lang="de-DE" dirty="0">
                <a:latin typeface="Helvetica" pitchFamily="2" charset="0"/>
              </a:rPr>
              <a:t> </a:t>
            </a:r>
            <a:r>
              <a:rPr lang="de-DE" dirty="0" err="1">
                <a:effectLst/>
                <a:latin typeface="Helvetica" pitchFamily="2" charset="0"/>
              </a:rPr>
              <a:t>generation</a:t>
            </a:r>
            <a:r>
              <a:rPr lang="de-DE" dirty="0">
                <a:latin typeface="Helvetica" pitchFamily="2" charset="0"/>
              </a:rPr>
              <a:t> </a:t>
            </a:r>
            <a:r>
              <a:rPr lang="de-DE" dirty="0" err="1">
                <a:effectLst/>
                <a:latin typeface="Helvetica" pitchFamily="2" charset="0"/>
              </a:rPr>
              <a:t>of</a:t>
            </a:r>
            <a:r>
              <a:rPr lang="de-DE" dirty="0">
                <a:effectLst/>
                <a:latin typeface="Helvetica" pitchFamily="2" charset="0"/>
              </a:rPr>
              <a:t> </a:t>
            </a:r>
            <a:r>
              <a:rPr lang="de-DE" dirty="0" err="1">
                <a:effectLst/>
                <a:latin typeface="Helvetica" pitchFamily="2" charset="0"/>
              </a:rPr>
              <a:t>magnetic</a:t>
            </a:r>
            <a:r>
              <a:rPr lang="de-DE" dirty="0">
                <a:effectLst/>
                <a:latin typeface="Helvetica" pitchFamily="2" charset="0"/>
              </a:rPr>
              <a:t> </a:t>
            </a:r>
            <a:r>
              <a:rPr lang="de-DE" dirty="0" err="1">
                <a:effectLst/>
                <a:latin typeface="Helvetica" pitchFamily="2" charset="0"/>
              </a:rPr>
              <a:t>field</a:t>
            </a:r>
            <a:r>
              <a:rPr lang="de-DE" dirty="0">
                <a:effectLst/>
                <a:latin typeface="Helvetica" pitchFamily="2" charset="0"/>
              </a:rPr>
              <a:t> </a:t>
            </a:r>
            <a:r>
              <a:rPr lang="de-DE" dirty="0" err="1">
                <a:effectLst/>
                <a:latin typeface="Helvetica" pitchFamily="2" charset="0"/>
              </a:rPr>
              <a:t>gradients</a:t>
            </a:r>
            <a:r>
              <a:rPr lang="de-DE" dirty="0">
                <a:effectLst/>
                <a:latin typeface="Helvetica" pitchFamily="2" charset="0"/>
              </a:rPr>
              <a:t> in </a:t>
            </a:r>
            <a:r>
              <a:rPr lang="de-DE" dirty="0" err="1">
                <a:effectLst/>
                <a:latin typeface="Helvetica" pitchFamily="2" charset="0"/>
              </a:rPr>
              <a:t>the</a:t>
            </a:r>
            <a:r>
              <a:rPr lang="de-DE" dirty="0">
                <a:effectLst/>
                <a:latin typeface="Helvetica" pitchFamily="2" charset="0"/>
              </a:rPr>
              <a:t> </a:t>
            </a:r>
            <a:r>
              <a:rPr lang="de-DE" dirty="0">
                <a:latin typeface="Helvetica" pitchFamily="2" charset="0"/>
              </a:rPr>
              <a:t>X and Y </a:t>
            </a:r>
            <a:r>
              <a:rPr lang="de-DE" dirty="0" err="1">
                <a:latin typeface="Helvetica" pitchFamily="2" charset="0"/>
              </a:rPr>
              <a:t>direction</a:t>
            </a:r>
            <a:r>
              <a:rPr lang="de-DE" dirty="0">
                <a:latin typeface="Helvetica" pitchFamily="2" charset="0"/>
              </a:rPr>
              <a:t>, i.e., </a:t>
            </a:r>
            <a:r>
              <a:rPr lang="de-DE" dirty="0" err="1">
                <a:effectLst/>
                <a:latin typeface="Helvetica" pitchFamily="2" charset="0"/>
              </a:rPr>
              <a:t>perpendicular</a:t>
            </a:r>
            <a:r>
              <a:rPr lang="de-DE" dirty="0">
                <a:effectLst/>
                <a:latin typeface="Helvetica" pitchFamily="2" charset="0"/>
              </a:rPr>
              <a:t> </a:t>
            </a:r>
            <a:r>
              <a:rPr lang="de-DE" dirty="0" err="1">
                <a:effectLst/>
                <a:latin typeface="Helvetica" pitchFamily="2" charset="0"/>
              </a:rPr>
              <a:t>to</a:t>
            </a:r>
            <a:r>
              <a:rPr lang="de-DE" dirty="0">
                <a:effectLst/>
                <a:latin typeface="Helvetica" pitchFamily="2" charset="0"/>
              </a:rPr>
              <a:t> </a:t>
            </a:r>
            <a:r>
              <a:rPr lang="de-DE" dirty="0" err="1">
                <a:effectLst/>
                <a:latin typeface="Helvetica" pitchFamily="2" charset="0"/>
              </a:rPr>
              <a:t>the</a:t>
            </a:r>
            <a:r>
              <a:rPr lang="de-DE" dirty="0">
                <a:effectLst/>
                <a:latin typeface="Helvetica" pitchFamily="2" charset="0"/>
              </a:rPr>
              <a:t> </a:t>
            </a:r>
            <a:r>
              <a:rPr lang="de-DE" dirty="0" err="1">
                <a:effectLst/>
                <a:latin typeface="Helvetica" pitchFamily="2" charset="0"/>
              </a:rPr>
              <a:t>main</a:t>
            </a:r>
            <a:r>
              <a:rPr lang="de-DE" dirty="0">
                <a:latin typeface="Helvetica" pitchFamily="2" charset="0"/>
              </a:rPr>
              <a:t> </a:t>
            </a:r>
            <a:r>
              <a:rPr lang="de-DE" dirty="0" err="1">
                <a:effectLst/>
                <a:latin typeface="Helvetica" pitchFamily="2" charset="0"/>
              </a:rPr>
              <a:t>magnetic</a:t>
            </a:r>
            <a:r>
              <a:rPr lang="de-DE" dirty="0">
                <a:effectLst/>
                <a:latin typeface="Helvetica" pitchFamily="2" charset="0"/>
              </a:rPr>
              <a:t> </a:t>
            </a:r>
            <a:r>
              <a:rPr lang="de-DE" dirty="0" err="1">
                <a:effectLst/>
                <a:latin typeface="Helvetica" pitchFamily="2" charset="0"/>
              </a:rPr>
              <a:t>field</a:t>
            </a:r>
            <a:r>
              <a:rPr lang="de-DE" dirty="0">
                <a:effectLst/>
                <a:latin typeface="Helvetica" pitchFamily="2" charset="0"/>
              </a:rPr>
              <a:t>.</a:t>
            </a:r>
          </a:p>
        </p:txBody>
      </p:sp>
    </p:spTree>
    <p:extLst>
      <p:ext uri="{BB962C8B-B14F-4D97-AF65-F5344CB8AC3E}">
        <p14:creationId xmlns:p14="http://schemas.microsoft.com/office/powerpoint/2010/main" val="10928750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74755" name="Rectangle 2"/>
          <p:cNvSpPr>
            <a:spLocks noChangeArrowheads="1"/>
          </p:cNvSpPr>
          <p:nvPr/>
        </p:nvSpPr>
        <p:spPr bwMode="auto">
          <a:xfrm>
            <a:off x="-180975" y="228600"/>
            <a:ext cx="9448800" cy="1143000"/>
          </a:xfrm>
          <a:prstGeom prst="rect">
            <a:avLst/>
          </a:prstGeom>
          <a:noFill/>
          <a:ln w="9525">
            <a:noFill/>
            <a:miter lim="800000"/>
            <a:headEnd/>
            <a:tailEnd/>
          </a:ln>
        </p:spPr>
        <p:txBody>
          <a:bodyPr/>
          <a:lstStyle/>
          <a:p>
            <a:pPr algn="ctr"/>
            <a:endParaRPr lang="en-GB">
              <a:solidFill>
                <a:srgbClr val="0000FF"/>
              </a:solidFill>
            </a:endParaRPr>
          </a:p>
        </p:txBody>
      </p:sp>
      <p:sp>
        <p:nvSpPr>
          <p:cNvPr id="74760" name="Text Box 4"/>
          <p:cNvSpPr txBox="1">
            <a:spLocks noChangeArrowheads="1"/>
          </p:cNvSpPr>
          <p:nvPr/>
        </p:nvSpPr>
        <p:spPr bwMode="auto">
          <a:xfrm>
            <a:off x="1155700" y="2047875"/>
            <a:ext cx="1212850" cy="2838450"/>
          </a:xfrm>
          <a:prstGeom prst="rect">
            <a:avLst/>
          </a:prstGeom>
          <a:noFill/>
          <a:ln w="9525">
            <a:noFill/>
            <a:miter lim="800000"/>
            <a:headEnd/>
            <a:tailEnd/>
          </a:ln>
        </p:spPr>
        <p:txBody>
          <a:bodyPr wrap="none">
            <a:spAutoFit/>
          </a:bodyPr>
          <a:lstStyle/>
          <a:p>
            <a:endParaRPr lang="en-GB" sz="1800">
              <a:cs typeface="Arial" pitchFamily="34" charset="0"/>
            </a:endParaRPr>
          </a:p>
          <a:p>
            <a:r>
              <a:rPr lang="en-GB" sz="1800">
                <a:cs typeface="Arial" pitchFamily="34" charset="0"/>
              </a:rPr>
              <a:t>Segment</a:t>
            </a:r>
          </a:p>
          <a:p>
            <a:endParaRPr lang="en-GB" sz="1800">
              <a:cs typeface="Arial" pitchFamily="34" charset="0"/>
            </a:endParaRPr>
          </a:p>
          <a:p>
            <a:endParaRPr lang="en-GB" sz="1800">
              <a:cs typeface="Arial" pitchFamily="34" charset="0"/>
            </a:endParaRPr>
          </a:p>
          <a:p>
            <a:endParaRPr lang="en-GB" sz="1800">
              <a:cs typeface="Arial" pitchFamily="34" charset="0"/>
            </a:endParaRPr>
          </a:p>
          <a:p>
            <a:endParaRPr lang="en-GB" sz="1800">
              <a:cs typeface="Arial" pitchFamily="34" charset="0"/>
            </a:endParaRPr>
          </a:p>
          <a:p>
            <a:endParaRPr lang="en-GB" sz="1800">
              <a:cs typeface="Arial" pitchFamily="34" charset="0"/>
            </a:endParaRPr>
          </a:p>
          <a:p>
            <a:endParaRPr lang="en-GB" sz="1800">
              <a:cs typeface="Arial" pitchFamily="34" charset="0"/>
            </a:endParaRPr>
          </a:p>
          <a:p>
            <a:r>
              <a:rPr lang="en-GB" sz="1800">
                <a:cs typeface="Arial" pitchFamily="34" charset="0"/>
              </a:rPr>
              <a:t>Normalise</a:t>
            </a:r>
          </a:p>
          <a:p>
            <a:endParaRPr lang="en-US" sz="1800">
              <a:cs typeface="Arial" pitchFamily="34" charset="0"/>
            </a:endParaRPr>
          </a:p>
        </p:txBody>
      </p:sp>
      <p:sp>
        <p:nvSpPr>
          <p:cNvPr id="74761" name="Rectangle 2"/>
          <p:cNvSpPr>
            <a:spLocks noChangeArrowheads="1"/>
          </p:cNvSpPr>
          <p:nvPr/>
        </p:nvSpPr>
        <p:spPr bwMode="auto">
          <a:xfrm>
            <a:off x="34925" y="444500"/>
            <a:ext cx="9448800" cy="1143000"/>
          </a:xfrm>
          <a:prstGeom prst="rect">
            <a:avLst/>
          </a:prstGeom>
          <a:noFill/>
          <a:ln w="9525">
            <a:noFill/>
            <a:miter lim="800000"/>
            <a:headEnd/>
            <a:tailEnd/>
          </a:ln>
        </p:spPr>
        <p:txBody>
          <a:bodyPr/>
          <a:lstStyle/>
          <a:p>
            <a:pPr algn="ctr"/>
            <a:r>
              <a:rPr lang="en-US">
                <a:solidFill>
                  <a:srgbClr val="0000FF"/>
                </a:solidFill>
              </a:rPr>
              <a:t>VBM in pictures</a:t>
            </a:r>
            <a:br>
              <a:rPr lang="en-US">
                <a:solidFill>
                  <a:srgbClr val="0000FF"/>
                </a:solidFill>
              </a:rPr>
            </a:br>
            <a:endParaRPr lang="en-GB">
              <a:solidFill>
                <a:srgbClr val="0000FF"/>
              </a:solidFill>
            </a:endParaRPr>
          </a:p>
        </p:txBody>
      </p:sp>
      <p:pic>
        <p:nvPicPr>
          <p:cNvPr id="74763" name="Picture 3" descr="vbm"/>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3348038" y="1412875"/>
            <a:ext cx="4679950" cy="4502150"/>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75779" name="Rectangle 2"/>
          <p:cNvSpPr>
            <a:spLocks noChangeArrowheads="1"/>
          </p:cNvSpPr>
          <p:nvPr/>
        </p:nvSpPr>
        <p:spPr bwMode="auto">
          <a:xfrm>
            <a:off x="-180975" y="228600"/>
            <a:ext cx="9448800" cy="1143000"/>
          </a:xfrm>
          <a:prstGeom prst="rect">
            <a:avLst/>
          </a:prstGeom>
          <a:noFill/>
          <a:ln w="9525">
            <a:noFill/>
            <a:miter lim="800000"/>
            <a:headEnd/>
            <a:tailEnd/>
          </a:ln>
        </p:spPr>
        <p:txBody>
          <a:bodyPr/>
          <a:lstStyle/>
          <a:p>
            <a:pPr algn="ctr"/>
            <a:endParaRPr lang="en-GB">
              <a:solidFill>
                <a:srgbClr val="0000FF"/>
              </a:solidFill>
            </a:endParaRPr>
          </a:p>
        </p:txBody>
      </p:sp>
      <p:sp>
        <p:nvSpPr>
          <p:cNvPr id="75780" name="Text Box 4"/>
          <p:cNvSpPr txBox="1">
            <a:spLocks noChangeArrowheads="1"/>
          </p:cNvSpPr>
          <p:nvPr/>
        </p:nvSpPr>
        <p:spPr bwMode="auto">
          <a:xfrm>
            <a:off x="468313" y="2781300"/>
            <a:ext cx="1123950" cy="2838450"/>
          </a:xfrm>
          <a:prstGeom prst="rect">
            <a:avLst/>
          </a:prstGeom>
          <a:noFill/>
          <a:ln w="9525">
            <a:noFill/>
            <a:miter lim="800000"/>
            <a:headEnd/>
            <a:tailEnd/>
          </a:ln>
        </p:spPr>
        <p:txBody>
          <a:bodyPr wrap="none">
            <a:spAutoFit/>
          </a:bodyPr>
          <a:lstStyle/>
          <a:p>
            <a:endParaRPr lang="en-GB" sz="1800">
              <a:cs typeface="Arial" pitchFamily="34" charset="0"/>
            </a:endParaRPr>
          </a:p>
          <a:p>
            <a:r>
              <a:rPr lang="en-GB" sz="1800">
                <a:cs typeface="Arial" pitchFamily="34" charset="0"/>
              </a:rPr>
              <a:t>Modulate</a:t>
            </a:r>
          </a:p>
          <a:p>
            <a:endParaRPr lang="en-GB" sz="1800">
              <a:cs typeface="Arial" pitchFamily="34" charset="0"/>
            </a:endParaRPr>
          </a:p>
          <a:p>
            <a:endParaRPr lang="en-GB" sz="1800">
              <a:cs typeface="Arial" pitchFamily="34" charset="0"/>
            </a:endParaRPr>
          </a:p>
          <a:p>
            <a:endParaRPr lang="en-GB" sz="1800">
              <a:cs typeface="Arial" pitchFamily="34" charset="0"/>
            </a:endParaRPr>
          </a:p>
          <a:p>
            <a:endParaRPr lang="en-GB" sz="1800">
              <a:cs typeface="Arial" pitchFamily="34" charset="0"/>
            </a:endParaRPr>
          </a:p>
          <a:p>
            <a:endParaRPr lang="en-GB" sz="1800">
              <a:cs typeface="Arial" pitchFamily="34" charset="0"/>
            </a:endParaRPr>
          </a:p>
          <a:p>
            <a:endParaRPr lang="en-GB" sz="1800">
              <a:cs typeface="Arial" pitchFamily="34" charset="0"/>
            </a:endParaRPr>
          </a:p>
          <a:p>
            <a:endParaRPr lang="en-GB" sz="1800">
              <a:cs typeface="Arial" pitchFamily="34" charset="0"/>
            </a:endParaRPr>
          </a:p>
          <a:p>
            <a:endParaRPr lang="en-US" sz="1800">
              <a:cs typeface="Arial" pitchFamily="34" charset="0"/>
            </a:endParaRPr>
          </a:p>
        </p:txBody>
      </p:sp>
      <p:sp>
        <p:nvSpPr>
          <p:cNvPr id="75781" name="Rectangle 2"/>
          <p:cNvSpPr>
            <a:spLocks noChangeArrowheads="1"/>
          </p:cNvSpPr>
          <p:nvPr/>
        </p:nvSpPr>
        <p:spPr bwMode="auto">
          <a:xfrm>
            <a:off x="34925" y="444500"/>
            <a:ext cx="9448800" cy="1143000"/>
          </a:xfrm>
          <a:prstGeom prst="rect">
            <a:avLst/>
          </a:prstGeom>
          <a:noFill/>
          <a:ln w="9525">
            <a:noFill/>
            <a:miter lim="800000"/>
            <a:headEnd/>
            <a:tailEnd/>
          </a:ln>
        </p:spPr>
        <p:txBody>
          <a:bodyPr/>
          <a:lstStyle/>
          <a:p>
            <a:pPr algn="ctr"/>
            <a:r>
              <a:rPr lang="en-US">
                <a:solidFill>
                  <a:srgbClr val="0000FF"/>
                </a:solidFill>
              </a:rPr>
              <a:t>VBM in pictures</a:t>
            </a:r>
            <a:br>
              <a:rPr lang="en-US">
                <a:solidFill>
                  <a:srgbClr val="0000FF"/>
                </a:solidFill>
              </a:rPr>
            </a:br>
            <a:endParaRPr lang="en-GB">
              <a:solidFill>
                <a:srgbClr val="0000FF"/>
              </a:solidFill>
            </a:endParaRPr>
          </a:p>
        </p:txBody>
      </p:sp>
      <p:pic>
        <p:nvPicPr>
          <p:cNvPr id="75783" name="Picture 3" descr="vbm2"/>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1979613" y="1700213"/>
            <a:ext cx="3168650" cy="3154362"/>
          </a:xfrm>
          <a:prstGeom prst="rect">
            <a:avLst/>
          </a:prstGeom>
          <a:noFill/>
          <a:ln w="9525">
            <a:noFill/>
            <a:miter lim="800000"/>
            <a:headEnd/>
            <a:tailEnd/>
          </a:ln>
        </p:spPr>
      </p:pic>
      <p:pic>
        <p:nvPicPr>
          <p:cNvPr id="75784" name="Picture 4" descr="vbm2"/>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435600" y="1700213"/>
            <a:ext cx="3022600" cy="2989262"/>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3"/>
          <p:cNvSpPr>
            <a:spLocks noChangeArrowheads="1"/>
          </p:cNvSpPr>
          <p:nvPr/>
        </p:nvSpPr>
        <p:spPr bwMode="auto">
          <a:xfrm>
            <a:off x="685800" y="239713"/>
            <a:ext cx="7772400" cy="649287"/>
          </a:xfrm>
          <a:prstGeom prst="rect">
            <a:avLst/>
          </a:prstGeom>
          <a:noFill/>
          <a:ln w="9525">
            <a:noFill/>
            <a:miter lim="800000"/>
            <a:headEnd/>
            <a:tailEnd/>
          </a:ln>
        </p:spPr>
        <p:txBody>
          <a:bodyPr anchor="ctr"/>
          <a:lstStyle/>
          <a:p>
            <a:pPr algn="ctr"/>
            <a:endParaRPr lang="de-DE">
              <a:solidFill>
                <a:srgbClr val="0000FF"/>
              </a:solidFill>
            </a:endParaRPr>
          </a:p>
        </p:txBody>
      </p:sp>
      <p:sp>
        <p:nvSpPr>
          <p:cNvPr id="76803" name="Rectangle 2"/>
          <p:cNvSpPr>
            <a:spLocks noChangeArrowheads="1"/>
          </p:cNvSpPr>
          <p:nvPr/>
        </p:nvSpPr>
        <p:spPr bwMode="auto">
          <a:xfrm>
            <a:off x="-180975" y="228600"/>
            <a:ext cx="9448800" cy="1143000"/>
          </a:xfrm>
          <a:prstGeom prst="rect">
            <a:avLst/>
          </a:prstGeom>
          <a:noFill/>
          <a:ln w="9525">
            <a:noFill/>
            <a:miter lim="800000"/>
            <a:headEnd/>
            <a:tailEnd/>
          </a:ln>
        </p:spPr>
        <p:txBody>
          <a:bodyPr/>
          <a:lstStyle/>
          <a:p>
            <a:pPr algn="ctr"/>
            <a:endParaRPr lang="en-GB">
              <a:solidFill>
                <a:srgbClr val="0000FF"/>
              </a:solidFill>
            </a:endParaRPr>
          </a:p>
        </p:txBody>
      </p:sp>
      <p:sp>
        <p:nvSpPr>
          <p:cNvPr id="76805" name="Rectangle 2"/>
          <p:cNvSpPr>
            <a:spLocks noChangeArrowheads="1"/>
          </p:cNvSpPr>
          <p:nvPr/>
        </p:nvSpPr>
        <p:spPr bwMode="auto">
          <a:xfrm>
            <a:off x="34925" y="444500"/>
            <a:ext cx="9448800" cy="1143000"/>
          </a:xfrm>
          <a:prstGeom prst="rect">
            <a:avLst/>
          </a:prstGeom>
          <a:noFill/>
          <a:ln w="9525">
            <a:noFill/>
            <a:miter lim="800000"/>
            <a:headEnd/>
            <a:tailEnd/>
          </a:ln>
        </p:spPr>
        <p:txBody>
          <a:bodyPr/>
          <a:lstStyle/>
          <a:p>
            <a:pPr algn="ctr"/>
            <a:r>
              <a:rPr lang="en-US">
                <a:solidFill>
                  <a:srgbClr val="0000FF"/>
                </a:solidFill>
              </a:rPr>
              <a:t>VBM in pictures</a:t>
            </a:r>
            <a:br>
              <a:rPr lang="en-US">
                <a:solidFill>
                  <a:srgbClr val="0000FF"/>
                </a:solidFill>
              </a:rPr>
            </a:br>
            <a:endParaRPr lang="en-GB">
              <a:solidFill>
                <a:srgbClr val="0000FF"/>
              </a:solidFill>
            </a:endParaRPr>
          </a:p>
        </p:txBody>
      </p:sp>
      <p:pic>
        <p:nvPicPr>
          <p:cNvPr id="260098" name="Picture 2" descr="best18_vbm_avg_atrophy"/>
          <p:cNvPicPr>
            <a:picLocks noChangeAspect="1" noChangeArrowheads="1"/>
          </p:cNvPicPr>
          <p:nvPr/>
        </p:nvPicPr>
        <p:blipFill>
          <a:blip r:embed="rId2"/>
          <a:srcRect/>
          <a:stretch>
            <a:fillRect/>
          </a:stretch>
        </p:blipFill>
        <p:spPr bwMode="auto">
          <a:xfrm>
            <a:off x="5580063" y="3860800"/>
            <a:ext cx="2232025" cy="2054225"/>
          </a:xfrm>
          <a:prstGeom prst="rect">
            <a:avLst/>
          </a:prstGeom>
          <a:noFill/>
          <a:ln w="9525">
            <a:noFill/>
            <a:miter lim="800000"/>
            <a:headEnd/>
            <a:tailEnd/>
          </a:ln>
        </p:spPr>
      </p:pic>
      <p:pic>
        <p:nvPicPr>
          <p:cNvPr id="76809" name="Picture 3" descr="tmap"/>
          <p:cNvPicPr>
            <a:picLocks noChangeAspect="1" noChangeArrowheads="1"/>
          </p:cNvPicPr>
          <p:nvPr/>
        </p:nvPicPr>
        <p:blipFill>
          <a:blip r:embed="rId3">
            <a:clrChange>
              <a:clrFrom>
                <a:srgbClr val="FFFFFF"/>
              </a:clrFrom>
              <a:clrTo>
                <a:srgbClr val="FFFFFF">
                  <a:alpha val="0"/>
                </a:srgbClr>
              </a:clrTo>
            </a:clrChange>
          </a:blip>
          <a:srcRect b="50378"/>
          <a:stretch>
            <a:fillRect/>
          </a:stretch>
        </p:blipFill>
        <p:spPr bwMode="auto">
          <a:xfrm>
            <a:off x="2703513" y="1268413"/>
            <a:ext cx="2030412" cy="2043112"/>
          </a:xfrm>
          <a:prstGeom prst="rect">
            <a:avLst/>
          </a:prstGeom>
          <a:noFill/>
          <a:ln w="9525">
            <a:noFill/>
            <a:miter lim="800000"/>
            <a:headEnd/>
            <a:tailEnd/>
          </a:ln>
        </p:spPr>
      </p:pic>
      <p:pic>
        <p:nvPicPr>
          <p:cNvPr id="260100" name="Picture 4" descr="tmap"/>
          <p:cNvPicPr>
            <a:picLocks noChangeAspect="1" noChangeArrowheads="1"/>
          </p:cNvPicPr>
          <p:nvPr/>
        </p:nvPicPr>
        <p:blipFill>
          <a:blip r:embed="rId3">
            <a:clrChange>
              <a:clrFrom>
                <a:srgbClr val="FFFFFF"/>
              </a:clrFrom>
              <a:clrTo>
                <a:srgbClr val="FFFFFF">
                  <a:alpha val="0"/>
                </a:srgbClr>
              </a:clrTo>
            </a:clrChange>
          </a:blip>
          <a:srcRect t="50864"/>
          <a:stretch>
            <a:fillRect/>
          </a:stretch>
        </p:blipFill>
        <p:spPr bwMode="auto">
          <a:xfrm>
            <a:off x="5580063" y="1268413"/>
            <a:ext cx="2016125" cy="2009775"/>
          </a:xfrm>
          <a:prstGeom prst="rect">
            <a:avLst/>
          </a:prstGeom>
          <a:noFill/>
          <a:ln w="9525">
            <a:noFill/>
            <a:miter lim="800000"/>
            <a:headEnd/>
            <a:tailEnd/>
          </a:ln>
        </p:spPr>
      </p:pic>
      <p:pic>
        <p:nvPicPr>
          <p:cNvPr id="260102" name="Picture 6" descr="best18_vbm_avg_atrophy"/>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2627313" y="3860800"/>
            <a:ext cx="2262187" cy="2022475"/>
          </a:xfrm>
          <a:prstGeom prst="rect">
            <a:avLst/>
          </a:prstGeom>
          <a:noFill/>
          <a:ln w="9525">
            <a:noFill/>
            <a:miter lim="800000"/>
            <a:headEnd/>
            <a:tailEnd/>
          </a:ln>
        </p:spPr>
      </p:pic>
      <p:sp>
        <p:nvSpPr>
          <p:cNvPr id="76812" name="Text Box 5"/>
          <p:cNvSpPr txBox="1">
            <a:spLocks noChangeArrowheads="1"/>
          </p:cNvSpPr>
          <p:nvPr/>
        </p:nvSpPr>
        <p:spPr bwMode="auto">
          <a:xfrm>
            <a:off x="323850" y="2803525"/>
            <a:ext cx="2228850" cy="1250950"/>
          </a:xfrm>
          <a:prstGeom prst="rect">
            <a:avLst/>
          </a:prstGeom>
          <a:noFill/>
          <a:ln w="9525">
            <a:noFill/>
            <a:miter lim="800000"/>
            <a:headEnd/>
            <a:tailEnd/>
          </a:ln>
        </p:spPr>
        <p:txBody>
          <a:bodyPr wrap="none">
            <a:spAutoFit/>
          </a:bodyPr>
          <a:lstStyle/>
          <a:p>
            <a:endParaRPr lang="en-GB" sz="1800">
              <a:cs typeface="Arial" pitchFamily="34" charset="0"/>
            </a:endParaRPr>
          </a:p>
          <a:p>
            <a:endParaRPr lang="en-US" sz="2000">
              <a:solidFill>
                <a:schemeClr val="bg2"/>
              </a:solidFill>
              <a:cs typeface="Arial" pitchFamily="34" charset="0"/>
            </a:endParaRPr>
          </a:p>
          <a:p>
            <a:r>
              <a:rPr lang="en-US" sz="1800">
                <a:cs typeface="Arial" pitchFamily="34" charset="0"/>
              </a:rPr>
              <a:t>Voxel-wise statistics</a:t>
            </a:r>
            <a:endParaRPr lang="en-GB" sz="1800">
              <a:cs typeface="Arial" pitchFamily="34" charset="0"/>
            </a:endParaRPr>
          </a:p>
          <a:p>
            <a:endParaRPr lang="en-US" sz="200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0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0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0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p:txBody>
          <a:bodyPr/>
          <a:lstStyle/>
          <a:p>
            <a:pPr eaLnBrk="1" hangingPunct="1"/>
            <a:br>
              <a:rPr lang="en-US" sz="3200">
                <a:solidFill>
                  <a:srgbClr val="0000FF"/>
                </a:solidFill>
                <a:latin typeface="Trebuchet MS" pitchFamily="34" charset="0"/>
              </a:rPr>
            </a:br>
            <a:r>
              <a:rPr lang="en-US" sz="3200">
                <a:solidFill>
                  <a:srgbClr val="0000FF"/>
                </a:solidFill>
                <a:latin typeface="Trebuchet MS" pitchFamily="34" charset="0"/>
              </a:rPr>
              <a:t>Computer hardware and software</a:t>
            </a:r>
            <a:br>
              <a:rPr lang="en-US" sz="3200">
                <a:solidFill>
                  <a:srgbClr val="0000FF"/>
                </a:solidFill>
                <a:latin typeface="Trebuchet MS" pitchFamily="34" charset="0"/>
              </a:rPr>
            </a:br>
            <a:endParaRPr lang="en-US" sz="3200">
              <a:solidFill>
                <a:srgbClr val="0000FF"/>
              </a:solidFill>
              <a:latin typeface="Trebuchet MS" pitchFamily="34" charset="0"/>
            </a:endParaRPr>
          </a:p>
        </p:txBody>
      </p:sp>
      <p:pic>
        <p:nvPicPr>
          <p:cNvPr id="20483" name="Picture 5" descr="bild"/>
          <p:cNvPicPr>
            <a:picLocks noChangeAspect="1" noChangeArrowheads="1"/>
          </p:cNvPicPr>
          <p:nvPr/>
        </p:nvPicPr>
        <p:blipFill>
          <a:blip r:embed="rId2"/>
          <a:srcRect/>
          <a:stretch>
            <a:fillRect/>
          </a:stretch>
        </p:blipFill>
        <p:spPr bwMode="auto">
          <a:xfrm>
            <a:off x="6048375" y="1855788"/>
            <a:ext cx="2016125" cy="1573212"/>
          </a:xfrm>
          <a:prstGeom prst="rect">
            <a:avLst/>
          </a:prstGeom>
          <a:noFill/>
          <a:ln w="9525">
            <a:noFill/>
            <a:miter lim="800000"/>
            <a:headEnd/>
            <a:tailEnd/>
          </a:ln>
        </p:spPr>
      </p:pic>
      <p:pic>
        <p:nvPicPr>
          <p:cNvPr id="20484" name="Picture 6" descr="bild"/>
          <p:cNvPicPr>
            <a:picLocks noChangeAspect="1" noChangeArrowheads="1"/>
          </p:cNvPicPr>
          <p:nvPr/>
        </p:nvPicPr>
        <p:blipFill>
          <a:blip r:embed="rId3"/>
          <a:srcRect/>
          <a:stretch>
            <a:fillRect/>
          </a:stretch>
        </p:blipFill>
        <p:spPr bwMode="auto">
          <a:xfrm>
            <a:off x="647700" y="1412875"/>
            <a:ext cx="5327650" cy="4484688"/>
          </a:xfrm>
          <a:prstGeom prst="rect">
            <a:avLst/>
          </a:prstGeom>
          <a:noFill/>
          <a:ln w="9525">
            <a:noFill/>
            <a:miter lim="800000"/>
            <a:headEnd/>
            <a:tailEnd/>
          </a:ln>
        </p:spPr>
      </p:pic>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0</TotalTime>
  <Words>3250</Words>
  <Application>Microsoft Macintosh PowerPoint</Application>
  <PresentationFormat>Bildschirmpräsentation (4:3)</PresentationFormat>
  <Paragraphs>575</Paragraphs>
  <Slides>82</Slides>
  <Notes>0</Notes>
  <HiddenSlides>0</HiddenSlides>
  <MMClips>0</MMClips>
  <ScaleCrop>false</ScaleCrop>
  <HeadingPairs>
    <vt:vector size="8" baseType="variant">
      <vt:variant>
        <vt:lpstr>Verwendete Schriftarten</vt:lpstr>
      </vt:variant>
      <vt:variant>
        <vt:i4>10</vt:i4>
      </vt:variant>
      <vt:variant>
        <vt:lpstr>Design</vt:lpstr>
      </vt:variant>
      <vt:variant>
        <vt:i4>1</vt:i4>
      </vt:variant>
      <vt:variant>
        <vt:lpstr>Eingebettete OLE-Server</vt:lpstr>
      </vt:variant>
      <vt:variant>
        <vt:i4>1</vt:i4>
      </vt:variant>
      <vt:variant>
        <vt:lpstr>Folientitel</vt:lpstr>
      </vt:variant>
      <vt:variant>
        <vt:i4>82</vt:i4>
      </vt:variant>
    </vt:vector>
  </HeadingPairs>
  <TitlesOfParts>
    <vt:vector size="94" baseType="lpstr">
      <vt:lpstr>Arial Unicode MS</vt:lpstr>
      <vt:lpstr>Arial</vt:lpstr>
      <vt:lpstr>Comic Sans MS</vt:lpstr>
      <vt:lpstr>Helvetica</vt:lpstr>
      <vt:lpstr>Monaco</vt:lpstr>
      <vt:lpstr>Symbol</vt:lpstr>
      <vt:lpstr>Times</vt:lpstr>
      <vt:lpstr>Times New Roman</vt:lpstr>
      <vt:lpstr>Trebuchet MS</vt:lpstr>
      <vt:lpstr>Verdana</vt:lpstr>
      <vt:lpstr>Default Design</vt:lpstr>
      <vt:lpstr>Equation</vt:lpstr>
      <vt:lpstr>Introduction fMRI based on FUNCTIONAL Magnetic Resonance Imaging by Huettel et al.</vt:lpstr>
      <vt:lpstr>MRI</vt:lpstr>
      <vt:lpstr>Overview</vt:lpstr>
      <vt:lpstr>fMRI scanner</vt:lpstr>
      <vt:lpstr>  Static magnetic field  </vt:lpstr>
      <vt:lpstr> Radiofrequency coils </vt:lpstr>
      <vt:lpstr>  Gradient and shimming coils  </vt:lpstr>
      <vt:lpstr>  Gradient coils  </vt:lpstr>
      <vt:lpstr> Computer hardware and software </vt:lpstr>
      <vt:lpstr>  MR Safety  </vt:lpstr>
      <vt:lpstr>  MR Signal generation  </vt:lpstr>
      <vt:lpstr> Nuclear Spin </vt:lpstr>
      <vt:lpstr> Magnetic moment </vt:lpstr>
      <vt:lpstr> Precession </vt:lpstr>
      <vt:lpstr> Net Magnetization </vt:lpstr>
      <vt:lpstr> Excitation of a Spin System </vt:lpstr>
      <vt:lpstr> Excitation of a Spin System </vt:lpstr>
      <vt:lpstr> Signal Reception </vt:lpstr>
      <vt:lpstr> Relaxation </vt:lpstr>
      <vt:lpstr>T2-Relaxation</vt:lpstr>
      <vt:lpstr>T1-Relaxation</vt:lpstr>
      <vt:lpstr>MR Image formation</vt:lpstr>
      <vt:lpstr>Magnetic gradients</vt:lpstr>
      <vt:lpstr>Slice selection</vt:lpstr>
      <vt:lpstr>Pulse sequence for slice selection</vt:lpstr>
      <vt:lpstr>  Frequency encoding </vt:lpstr>
      <vt:lpstr>  Frequency and phase encoding </vt:lpstr>
      <vt:lpstr>  Pulse sequence with frequency encoding </vt:lpstr>
      <vt:lpstr>  Pulse sequence with frequency and phase encoding </vt:lpstr>
      <vt:lpstr> k-space </vt:lpstr>
      <vt:lpstr> MR Contrast </vt:lpstr>
      <vt:lpstr>Proton-density</vt:lpstr>
      <vt:lpstr>T1</vt:lpstr>
      <vt:lpstr>T2</vt:lpstr>
      <vt:lpstr>EPI and T2*</vt:lpstr>
      <vt:lpstr>BOLD-signal affects T2 </vt:lpstr>
      <vt:lpstr>BOLD-signal</vt:lpstr>
      <vt:lpstr>BOLD Endogenous Contrast</vt:lpstr>
      <vt:lpstr>BOLD-signal</vt:lpstr>
      <vt:lpstr>BOLD-signal</vt:lpstr>
      <vt:lpstr>Neurovascular coupling</vt:lpstr>
      <vt:lpstr>Mechanism of BOLD Functional MRI</vt:lpstr>
      <vt:lpstr>BOLD-signal and neuronal activity</vt:lpstr>
      <vt:lpstr>Time resolution BOLD-signal</vt:lpstr>
      <vt:lpstr>Non-linearity BOLD-signal</vt:lpstr>
      <vt:lpstr>Variability of the BOLD-signal</vt:lpstr>
      <vt:lpstr>PowerPoint-Präsentation</vt:lpstr>
      <vt:lpstr>PowerPoint-Präsentation</vt:lpstr>
      <vt:lpstr>SPM Interface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felixb</dc:creator>
  <cp:lastModifiedBy>AdbMkCCmhdFd0VXN</cp:lastModifiedBy>
  <cp:revision>87</cp:revision>
  <dcterms:created xsi:type="dcterms:W3CDTF">2010-10-18T17:24:36Z</dcterms:created>
  <dcterms:modified xsi:type="dcterms:W3CDTF">2023-10-16T06:43:14Z</dcterms:modified>
</cp:coreProperties>
</file>